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4"/>
    <p:sldMasterId id="2147493619" r:id="rId5"/>
    <p:sldMasterId id="2147493686" r:id="rId6"/>
    <p:sldMasterId id="2147493698" r:id="rId7"/>
  </p:sldMasterIdLst>
  <p:notesMasterIdLst>
    <p:notesMasterId r:id="rId37"/>
  </p:notesMasterIdLst>
  <p:handoutMasterIdLst>
    <p:handoutMasterId r:id="rId38"/>
  </p:handoutMasterIdLst>
  <p:sldIdLst>
    <p:sldId id="256" r:id="rId8"/>
    <p:sldId id="460" r:id="rId9"/>
    <p:sldId id="461" r:id="rId10"/>
    <p:sldId id="462" r:id="rId11"/>
    <p:sldId id="463" r:id="rId12"/>
    <p:sldId id="464" r:id="rId13"/>
    <p:sldId id="483" r:id="rId14"/>
    <p:sldId id="484" r:id="rId15"/>
    <p:sldId id="485" r:id="rId16"/>
    <p:sldId id="465" r:id="rId17"/>
    <p:sldId id="467" r:id="rId18"/>
    <p:sldId id="468" r:id="rId19"/>
    <p:sldId id="391" r:id="rId20"/>
    <p:sldId id="469" r:id="rId21"/>
    <p:sldId id="472" r:id="rId22"/>
    <p:sldId id="473" r:id="rId23"/>
    <p:sldId id="420" r:id="rId24"/>
    <p:sldId id="442" r:id="rId25"/>
    <p:sldId id="482" r:id="rId26"/>
    <p:sldId id="486" r:id="rId27"/>
    <p:sldId id="414" r:id="rId28"/>
    <p:sldId id="412" r:id="rId29"/>
    <p:sldId id="477" r:id="rId30"/>
    <p:sldId id="476" r:id="rId31"/>
    <p:sldId id="475" r:id="rId32"/>
    <p:sldId id="478" r:id="rId33"/>
    <p:sldId id="474" r:id="rId34"/>
    <p:sldId id="417" r:id="rId35"/>
    <p:sldId id="457" r:id="rId36"/>
  </p:sldIdLst>
  <p:sldSz cx="14630400" cy="8229600"/>
  <p:notesSz cx="6858000" cy="9144000"/>
  <p:defaultTextStyle>
    <a:defPPr>
      <a:defRPr lang="en-US"/>
    </a:defPPr>
    <a:lvl1pPr marL="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  <p15:guide id="3" orient="horz" pos="4403">
          <p15:clr>
            <a:srgbClr val="A4A3A4"/>
          </p15:clr>
        </p15:guide>
        <p15:guide id="4" pos="57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0"/>
    <a:srgbClr val="FFFF99"/>
    <a:srgbClr val="0E508D"/>
    <a:srgbClr val="AB1426"/>
    <a:srgbClr val="132E52"/>
    <a:srgbClr val="1A3F6F"/>
    <a:srgbClr val="117BD5"/>
    <a:srgbClr val="375D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89" autoAdjust="0"/>
    <p:restoredTop sz="56590" autoAdjust="0"/>
  </p:normalViewPr>
  <p:slideViewPr>
    <p:cSldViewPr snapToGrid="0" snapToObjects="1">
      <p:cViewPr varScale="1">
        <p:scale>
          <a:sx n="73" d="100"/>
          <a:sy n="73" d="100"/>
        </p:scale>
        <p:origin x="91" y="144"/>
      </p:cViewPr>
      <p:guideLst>
        <p:guide orient="horz" pos="2592"/>
        <p:guide pos="4608"/>
        <p:guide orient="horz" pos="4403"/>
        <p:guide pos="575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42" d="100"/>
        <a:sy n="42" d="100"/>
      </p:scale>
      <p:origin x="0" y="-1184"/>
    </p:cViewPr>
  </p:sorterViewPr>
  <p:notesViewPr>
    <p:cSldViewPr snapToGrid="0" snapToObjects="1">
      <p:cViewPr varScale="1">
        <p:scale>
          <a:sx n="65" d="100"/>
          <a:sy n="65" d="100"/>
        </p:scale>
        <p:origin x="308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[NSF-CI-2030-4-12-17_master.xlsx]Home Institution!PivotTable3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cap="none" baseline="0" dirty="0"/>
              <a:t>Author Home Institution</a:t>
            </a:r>
          </a:p>
        </c:rich>
      </c:tx>
      <c:layout>
        <c:manualLayout>
          <c:xMode val="edge"/>
          <c:yMode val="edge"/>
          <c:x val="4.8192431721124716E-2"/>
          <c:y val="3.992502896922377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4.3055446194225723E-2"/>
              <c:y val="-0.3816265675123942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no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2900833333333333"/>
                  <c:h val="0.1787733304170312"/>
                </c:manualLayout>
              </c15:layout>
            </c:ext>
          </c:extLst>
        </c:dLbl>
      </c:pivotFmt>
      <c:pivotFmt>
        <c:idx val="2"/>
        <c:spPr>
          <a:solidFill>
            <a:schemeClr val="accent1">
              <a:lumMod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6.1111111111111109E-2"/>
              <c:y val="0.12037037037037028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0.17638888888888879"/>
              <c:y val="9.2592592592594287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21475"/>
                  <c:h val="0.18340296004666085"/>
                </c:manualLayout>
              </c15:layout>
            </c:ext>
          </c:extLst>
        </c:dLbl>
      </c:pivotFmt>
      <c:pivotFmt>
        <c:idx val="4"/>
        <c:spPr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9.7222222222222224E-2"/>
              <c:y val="-4.629629629629629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7.8755139982502081E-2"/>
              <c:y val="-6.944444444444444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297097331583552"/>
                  <c:h val="0.18340296004666085"/>
                </c:manualLayout>
              </c15:layout>
            </c:ext>
          </c:extLst>
        </c:dLbl>
      </c:pivotFmt>
      <c:pivotFmt>
        <c:idx val="6"/>
        <c:spPr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6.9444444444444448E-2"/>
              <c:y val="-6.944444444444448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19843066491688538"/>
                  <c:h val="0.12689814814814815"/>
                </c:manualLayout>
              </c15:layout>
            </c:ext>
          </c:extLst>
        </c:dLbl>
      </c:pivotFmt>
      <c:pivotFmt>
        <c:idx val="7"/>
        <c:spPr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3.6111111111111108E-2"/>
              <c:y val="-5.555555555555555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3661388888888889"/>
                  <c:h val="0.2399074074074074"/>
                </c:manualLayout>
              </c15:layout>
            </c:ext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4.3055446194225723E-2"/>
              <c:y val="-0.3816265675123942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no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2900833333333333"/>
                  <c:h val="0.1787733304170312"/>
                </c:manualLayout>
              </c15:layout>
            </c:ext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3.6111111111111108E-2"/>
              <c:y val="-5.555555555555555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3661388888888889"/>
                  <c:h val="0.2399074074074074"/>
                </c:manualLayout>
              </c15:layout>
            </c:ext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6.9444444444444448E-2"/>
              <c:y val="-6.944444444444448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19843066491688538"/>
                  <c:h val="0.12689814814814815"/>
                </c:manualLayout>
              </c15:layout>
            </c:ext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7.8755139982502081E-2"/>
              <c:y val="-6.944444444444444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297097331583552"/>
                  <c:h val="0.18340296004666085"/>
                </c:manualLayout>
              </c15:layout>
            </c:ext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9.7222222222222224E-2"/>
              <c:y val="-4.629629629629629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0.17638888888888879"/>
              <c:y val="9.2592592592594287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21475"/>
                  <c:h val="0.18340296004666085"/>
                </c:manualLayout>
              </c15:layout>
            </c:ext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6.1111111111111109E-2"/>
              <c:y val="0.12037037037037028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4.3055446194225723E-2"/>
              <c:y val="-0.3816265675123942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no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2900833333333333"/>
                  <c:h val="0.1787733304170312"/>
                </c:manualLayout>
              </c15:layout>
            </c:ext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3.6111111111111108E-2"/>
              <c:y val="-5.555555555555555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3661388888888889"/>
                  <c:h val="0.2399074074074074"/>
                </c:manualLayout>
              </c15:layout>
            </c:ext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6.9444444444444448E-2"/>
              <c:y val="-6.944444444444448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19843066491688538"/>
                  <c:h val="0.12689814814814815"/>
                </c:manualLayout>
              </c15:layout>
            </c:ext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7.8755139982502081E-2"/>
              <c:y val="-6.944444444444444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297097331583552"/>
                  <c:h val="0.18340296004666085"/>
                </c:manualLayout>
              </c15:layout>
            </c:ext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9.7222222222222224E-2"/>
              <c:y val="-4.629629629629629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0.17638888888888879"/>
              <c:y val="9.2592592592594287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21475"/>
                  <c:h val="0.18340296004666085"/>
                </c:manualLayout>
              </c15:layout>
            </c:ext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6.1111111111111109E-2"/>
              <c:y val="0.12037037037037028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8050524934383202"/>
          <c:y val="0.30206875182268883"/>
          <c:w val="0.39454527559055119"/>
          <c:h val="0.65757545931758532"/>
        </c:manualLayout>
      </c:layout>
      <c:pieChart>
        <c:varyColors val="1"/>
        <c:ser>
          <c:idx val="0"/>
          <c:order val="0"/>
          <c:tx>
            <c:strRef>
              <c:f>'Home Institution'!$B$3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5.5044206858280006E-3"/>
                  <c:y val="-0.3936040417961610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727986908034731"/>
                      <c:h val="0.282578352083426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1137383156917605E-2"/>
                  <c:y val="-0.1314130756670466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6266468054565207"/>
                      <c:h val="0.15207223475162546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4.4429549920120465E-2"/>
                  <c:y val="-9.33994181634360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34882723517203"/>
                      <c:h val="0.12689808932014907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1.6763342746243887E-2"/>
                  <c:y val="-5.34745463793658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953273349241805"/>
                      <c:h val="0.11952296192158218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4.6823212716735299E-2"/>
                  <c:y val="-2.633354312311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99110945255199"/>
                      <c:h val="9.1627941484368564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0.10148117174085104"/>
                  <c:y val="-3.26621317702004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0174953773199"/>
                      <c:h val="9.1575441643125574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4.7276454786438486E-2"/>
                  <c:y val="1.87088057009167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'Home Institution'!$A$4:$A$11</c:f>
              <c:strCache>
                <c:ptCount val="7"/>
                <c:pt idx="0">
                  <c:v>Academic Institution</c:v>
                </c:pt>
                <c:pt idx="1">
                  <c:v>Research Institute (non-univ)</c:v>
                </c:pt>
                <c:pt idx="2">
                  <c:v>NSF Facility</c:v>
                </c:pt>
                <c:pt idx="3">
                  <c:v>Non-profit or Society</c:v>
                </c:pt>
                <c:pt idx="4">
                  <c:v>Other Agency</c:v>
                </c:pt>
                <c:pt idx="5">
                  <c:v>Agency Lab/Inst</c:v>
                </c:pt>
                <c:pt idx="6">
                  <c:v>Industry</c:v>
                </c:pt>
              </c:strCache>
            </c:strRef>
          </c:cat>
          <c:val>
            <c:numRef>
              <c:f>'Home Institution'!$B$4:$B$11</c:f>
              <c:numCache>
                <c:formatCode>General</c:formatCode>
                <c:ptCount val="7"/>
                <c:pt idx="0">
                  <c:v>252</c:v>
                </c:pt>
                <c:pt idx="1">
                  <c:v>15</c:v>
                </c:pt>
                <c:pt idx="2">
                  <c:v>20</c:v>
                </c:pt>
                <c:pt idx="3">
                  <c:v>24</c:v>
                </c:pt>
                <c:pt idx="4">
                  <c:v>11</c:v>
                </c:pt>
                <c:pt idx="5">
                  <c:v>12</c:v>
                </c:pt>
                <c:pt idx="6">
                  <c:v>4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13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28575">
      <a:solidFill>
        <a:srgbClr val="86564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Series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08F2C9-E1E4-D041-A7F1-79A6F240CA84}" type="doc">
      <dgm:prSet loTypeId="urn:microsoft.com/office/officeart/2005/8/layout/cycle5" loCatId="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795630-E289-DB41-83E5-C4667CA9E8D3}">
      <dgm:prSet phldrT="[Text]" custT="1"/>
      <dgm:spPr>
        <a:solidFill>
          <a:schemeClr val="accent1">
            <a:alpha val="90000"/>
          </a:schemeClr>
        </a:solidFill>
        <a:scene3d>
          <a:camera prst="orthographicFront"/>
          <a:lightRig rig="chilly" dir="t"/>
        </a:scene3d>
        <a:sp3d prstMaterial="translucentPowder"/>
      </dgm:spPr>
      <dgm:t>
        <a:bodyPr/>
        <a:lstStyle/>
        <a:p>
          <a:r>
            <a:rPr lang="en-US" sz="1600" b="1" dirty="0" smtClean="0"/>
            <a:t>EXPERIMENT</a:t>
          </a:r>
          <a:endParaRPr lang="en-US" sz="1200" b="1" dirty="0"/>
        </a:p>
      </dgm:t>
    </dgm:pt>
    <dgm:pt modelId="{B0DBE5C7-72A1-564A-8FD7-46F6B708BA14}" type="parTrans" cxnId="{09A6D84D-4CDE-8646-964E-89FB20D3D3B8}">
      <dgm:prSet/>
      <dgm:spPr/>
      <dgm:t>
        <a:bodyPr/>
        <a:lstStyle/>
        <a:p>
          <a:endParaRPr lang="en-US" sz="2800" b="0">
            <a:solidFill>
              <a:schemeClr val="tx1"/>
            </a:solidFill>
          </a:endParaRPr>
        </a:p>
      </dgm:t>
    </dgm:pt>
    <dgm:pt modelId="{D1A0A48B-67F2-2548-B332-977A03F79504}" type="sibTrans" cxnId="{09A6D84D-4CDE-8646-964E-89FB20D3D3B8}">
      <dgm:prSet/>
      <dgm:spPr>
        <a:ln w="28575" cmpd="sng">
          <a:solidFill>
            <a:srgbClr val="4F81BD"/>
          </a:solidFill>
          <a:headEnd type="none"/>
          <a:tailEnd type="triangle"/>
        </a:ln>
      </dgm:spPr>
      <dgm:t>
        <a:bodyPr/>
        <a:lstStyle/>
        <a:p>
          <a:endParaRPr lang="en-US" sz="2800" b="0">
            <a:solidFill>
              <a:schemeClr val="tx1"/>
            </a:solidFill>
          </a:endParaRPr>
        </a:p>
      </dgm:t>
    </dgm:pt>
    <dgm:pt modelId="{1111AF72-790D-9546-AF9D-C31F61D7EE0B}">
      <dgm:prSet phldrT="[Text]" custT="1"/>
      <dgm:spPr>
        <a:solidFill>
          <a:schemeClr val="accent1">
            <a:alpha val="90000"/>
          </a:schemeClr>
        </a:solidFill>
        <a:scene3d>
          <a:camera prst="orthographicFront"/>
          <a:lightRig rig="chilly" dir="t"/>
        </a:scene3d>
        <a:sp3d prstMaterial="translucentPowder"/>
      </dgm:spPr>
      <dgm:t>
        <a:bodyPr/>
        <a:lstStyle/>
        <a:p>
          <a:r>
            <a:rPr lang="en-US" sz="1600" b="1" dirty="0" smtClean="0"/>
            <a:t>ANALYZE</a:t>
          </a:r>
          <a:endParaRPr lang="en-US" sz="1100" b="1" dirty="0"/>
        </a:p>
      </dgm:t>
    </dgm:pt>
    <dgm:pt modelId="{47939B14-8998-1B4D-9420-F605242B80FA}" type="parTrans" cxnId="{F4ADAF04-D031-8E40-9F6F-2A53F928573F}">
      <dgm:prSet/>
      <dgm:spPr/>
      <dgm:t>
        <a:bodyPr/>
        <a:lstStyle/>
        <a:p>
          <a:endParaRPr lang="en-US" sz="2800" b="0">
            <a:solidFill>
              <a:schemeClr val="tx1"/>
            </a:solidFill>
          </a:endParaRPr>
        </a:p>
      </dgm:t>
    </dgm:pt>
    <dgm:pt modelId="{246A6605-B557-7647-93BA-23BB52E0BFA6}" type="sibTrans" cxnId="{F4ADAF04-D031-8E40-9F6F-2A53F928573F}">
      <dgm:prSet/>
      <dgm:spPr>
        <a:ln w="28575" cmpd="sng">
          <a:solidFill>
            <a:srgbClr val="4F81BD"/>
          </a:solidFill>
          <a:headEnd type="none"/>
          <a:tailEnd type="triangle"/>
        </a:ln>
      </dgm:spPr>
      <dgm:t>
        <a:bodyPr/>
        <a:lstStyle/>
        <a:p>
          <a:endParaRPr lang="en-US" sz="2800" b="0">
            <a:solidFill>
              <a:schemeClr val="tx1"/>
            </a:solidFill>
          </a:endParaRPr>
        </a:p>
      </dgm:t>
    </dgm:pt>
    <dgm:pt modelId="{E3CE7B2A-BED7-4648-AEA1-6E3D5AE5DE7C}">
      <dgm:prSet phldrT="[Text]" custT="1"/>
      <dgm:spPr>
        <a:solidFill>
          <a:schemeClr val="accent1">
            <a:alpha val="90000"/>
          </a:schemeClr>
        </a:solidFill>
        <a:scene3d>
          <a:camera prst="orthographicFront"/>
          <a:lightRig rig="chilly" dir="t"/>
        </a:scene3d>
        <a:sp3d prstMaterial="translucentPowder"/>
      </dgm:spPr>
      <dgm:t>
        <a:bodyPr/>
        <a:lstStyle/>
        <a:p>
          <a:r>
            <a:rPr lang="en-US" sz="1600" b="1" baseline="0" dirty="0" smtClean="0">
              <a:solidFill>
                <a:schemeClr val="bg1"/>
              </a:solidFill>
            </a:rPr>
            <a:t>THEORIZE</a:t>
          </a:r>
          <a:endParaRPr lang="en-US" sz="1100" b="1" baseline="0" dirty="0">
            <a:solidFill>
              <a:schemeClr val="bg1"/>
            </a:solidFill>
          </a:endParaRPr>
        </a:p>
      </dgm:t>
    </dgm:pt>
    <dgm:pt modelId="{F918E2CE-79C3-8045-891D-E5AA6D8BF3DE}" type="parTrans" cxnId="{9FE90B72-F9FF-7E41-A77B-855E79FE6C3D}">
      <dgm:prSet/>
      <dgm:spPr/>
      <dgm:t>
        <a:bodyPr/>
        <a:lstStyle/>
        <a:p>
          <a:endParaRPr lang="en-US" sz="2800" b="0">
            <a:solidFill>
              <a:schemeClr val="tx1"/>
            </a:solidFill>
          </a:endParaRPr>
        </a:p>
      </dgm:t>
    </dgm:pt>
    <dgm:pt modelId="{2197E187-A6CD-2948-B7B3-FA4295A37D2F}" type="sibTrans" cxnId="{9FE90B72-F9FF-7E41-A77B-855E79FE6C3D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>
        <a:ln w="28575" cmpd="sng">
          <a:solidFill>
            <a:srgbClr val="4F81BD"/>
          </a:solidFill>
          <a:headEnd type="none"/>
          <a:tailEnd type="triangle"/>
        </a:ln>
      </dgm:spPr>
      <dgm:t>
        <a:bodyPr/>
        <a:lstStyle/>
        <a:p>
          <a:endParaRPr lang="en-US" sz="2800" b="0">
            <a:solidFill>
              <a:schemeClr val="tx1"/>
            </a:solidFill>
          </a:endParaRPr>
        </a:p>
      </dgm:t>
    </dgm:pt>
    <dgm:pt modelId="{17B0225A-7EF5-494C-AC88-1810BF71838A}">
      <dgm:prSet phldrT="[Text]" custT="1"/>
      <dgm:spPr>
        <a:solidFill>
          <a:schemeClr val="accent1">
            <a:alpha val="90000"/>
          </a:schemeClr>
        </a:solidFill>
        <a:scene3d>
          <a:camera prst="orthographicFront"/>
          <a:lightRig rig="chilly" dir="t"/>
        </a:scene3d>
        <a:sp3d prstMaterial="translucentPowder"/>
      </dgm:spPr>
      <dgm:t>
        <a:bodyPr/>
        <a:lstStyle/>
        <a:p>
          <a:r>
            <a:rPr lang="en-US" sz="1600" b="1" dirty="0" smtClean="0"/>
            <a:t>HYPOTHESIZE</a:t>
          </a:r>
          <a:endParaRPr lang="en-US" sz="1050" b="1" dirty="0"/>
        </a:p>
      </dgm:t>
    </dgm:pt>
    <dgm:pt modelId="{7CBF6DAB-1278-BD49-82BE-E2085A29E524}" type="parTrans" cxnId="{3B493419-3FF7-9E43-A60B-295F04C1669C}">
      <dgm:prSet/>
      <dgm:spPr/>
      <dgm:t>
        <a:bodyPr/>
        <a:lstStyle/>
        <a:p>
          <a:endParaRPr lang="en-US" sz="2800" b="0">
            <a:solidFill>
              <a:schemeClr val="tx1"/>
            </a:solidFill>
          </a:endParaRPr>
        </a:p>
      </dgm:t>
    </dgm:pt>
    <dgm:pt modelId="{89493E77-526A-204E-9676-6D50284520D8}" type="sibTrans" cxnId="{3B493419-3FF7-9E43-A60B-295F04C1669C}">
      <dgm:prSet/>
      <dgm:spPr>
        <a:ln w="28575" cmpd="sng">
          <a:solidFill>
            <a:srgbClr val="4F81BD"/>
          </a:solidFill>
          <a:headEnd type="none"/>
          <a:tailEnd type="triangle"/>
        </a:ln>
      </dgm:spPr>
      <dgm:t>
        <a:bodyPr/>
        <a:lstStyle/>
        <a:p>
          <a:endParaRPr lang="en-US" sz="2800" b="0">
            <a:solidFill>
              <a:schemeClr val="tx1"/>
            </a:solidFill>
          </a:endParaRPr>
        </a:p>
      </dgm:t>
    </dgm:pt>
    <dgm:pt modelId="{9A3F5D07-246A-3846-854B-59FDCD453A0F}">
      <dgm:prSet phldrT="[Text]" custT="1"/>
      <dgm:spPr>
        <a:solidFill>
          <a:schemeClr val="accent1">
            <a:alpha val="90000"/>
          </a:schemeClr>
        </a:solidFill>
        <a:scene3d>
          <a:camera prst="orthographicFront"/>
          <a:lightRig rig="chilly" dir="t"/>
        </a:scene3d>
        <a:sp3d prstMaterial="translucentPowder"/>
      </dgm:spPr>
      <dgm:t>
        <a:bodyPr/>
        <a:lstStyle/>
        <a:p>
          <a:r>
            <a:rPr lang="en-US" sz="1600" b="1" baseline="0" dirty="0" smtClean="0"/>
            <a:t>OBSERVE</a:t>
          </a:r>
          <a:endParaRPr lang="en-US" sz="1100" b="1" baseline="0" dirty="0"/>
        </a:p>
      </dgm:t>
    </dgm:pt>
    <dgm:pt modelId="{A81E9E7B-DE28-7A4A-B791-113A3FE281F5}" type="sibTrans" cxnId="{EE93F931-79BA-254A-AED5-AD49D5A6A8B5}">
      <dgm:prSet/>
      <dgm:spPr>
        <a:ln w="28575" cmpd="sng">
          <a:solidFill>
            <a:srgbClr val="4F81BD"/>
          </a:solidFill>
          <a:headEnd type="none"/>
          <a:tailEnd type="triangle"/>
        </a:ln>
      </dgm:spPr>
      <dgm:t>
        <a:bodyPr/>
        <a:lstStyle/>
        <a:p>
          <a:endParaRPr lang="en-US" sz="2800" b="0">
            <a:solidFill>
              <a:schemeClr val="tx1"/>
            </a:solidFill>
          </a:endParaRPr>
        </a:p>
      </dgm:t>
    </dgm:pt>
    <dgm:pt modelId="{717CD403-D3FF-A148-9902-7445F00142FF}" type="parTrans" cxnId="{EE93F931-79BA-254A-AED5-AD49D5A6A8B5}">
      <dgm:prSet/>
      <dgm:spPr/>
      <dgm:t>
        <a:bodyPr/>
        <a:lstStyle/>
        <a:p>
          <a:endParaRPr lang="en-US" sz="2800" b="0">
            <a:solidFill>
              <a:schemeClr val="tx1"/>
            </a:solidFill>
          </a:endParaRPr>
        </a:p>
      </dgm:t>
    </dgm:pt>
    <dgm:pt modelId="{0F2D8552-1FC7-DD45-A903-42236077BA56}" type="pres">
      <dgm:prSet presAssocID="{0008F2C9-E1E4-D041-A7F1-79A6F240CA8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ECA9B6-ECCC-874F-B84A-9947E0AE4F8B}" type="pres">
      <dgm:prSet presAssocID="{9A3F5D07-246A-3846-854B-59FDCD453A0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E4E81F-8CB0-9843-9701-4758B0D56749}" type="pres">
      <dgm:prSet presAssocID="{9A3F5D07-246A-3846-854B-59FDCD453A0F}" presName="spNode" presStyleCnt="0"/>
      <dgm:spPr/>
      <dgm:t>
        <a:bodyPr/>
        <a:lstStyle/>
        <a:p>
          <a:endParaRPr lang="en-US"/>
        </a:p>
      </dgm:t>
    </dgm:pt>
    <dgm:pt modelId="{DC4747A1-8679-7A4E-B455-16B090A6E7D6}" type="pres">
      <dgm:prSet presAssocID="{A81E9E7B-DE28-7A4A-B791-113A3FE281F5}" presName="sibTrans" presStyleLbl="sibTrans1D1" presStyleIdx="0" presStyleCnt="5"/>
      <dgm:spPr/>
      <dgm:t>
        <a:bodyPr/>
        <a:lstStyle/>
        <a:p>
          <a:endParaRPr lang="en-US"/>
        </a:p>
      </dgm:t>
    </dgm:pt>
    <dgm:pt modelId="{3DCC1807-042D-0343-8E2F-34DEBD74D3C9}" type="pres">
      <dgm:prSet presAssocID="{17B0225A-7EF5-494C-AC88-1810BF71838A}" presName="node" presStyleLbl="node1" presStyleIdx="1" presStyleCnt="5" custScaleX="121016" custRadScaleRad="111434" custRadScaleInc="6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7D5BD7-9D32-2241-80CC-1EBA2161520F}" type="pres">
      <dgm:prSet presAssocID="{17B0225A-7EF5-494C-AC88-1810BF71838A}" presName="spNode" presStyleCnt="0"/>
      <dgm:spPr/>
      <dgm:t>
        <a:bodyPr/>
        <a:lstStyle/>
        <a:p>
          <a:endParaRPr lang="en-US"/>
        </a:p>
      </dgm:t>
    </dgm:pt>
    <dgm:pt modelId="{35272770-CD22-E044-9161-F7EBF3EAE356}" type="pres">
      <dgm:prSet presAssocID="{89493E77-526A-204E-9676-6D50284520D8}" presName="sibTrans" presStyleLbl="sibTrans1D1" presStyleIdx="1" presStyleCnt="5"/>
      <dgm:spPr/>
      <dgm:t>
        <a:bodyPr/>
        <a:lstStyle/>
        <a:p>
          <a:endParaRPr lang="en-US"/>
        </a:p>
      </dgm:t>
    </dgm:pt>
    <dgm:pt modelId="{24F4AF0F-85E6-334B-8A6E-64234A33DEBC}" type="pres">
      <dgm:prSet presAssocID="{BE795630-E289-DB41-83E5-C4667CA9E8D3}" presName="node" presStyleLbl="node1" presStyleIdx="2" presStyleCnt="5" custScaleX="126017" custRadScaleRad="109601" custRadScaleInc="-756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6DA1F2-1467-CC42-A50C-183AF4D1D1D4}" type="pres">
      <dgm:prSet presAssocID="{BE795630-E289-DB41-83E5-C4667CA9E8D3}" presName="spNode" presStyleCnt="0"/>
      <dgm:spPr/>
      <dgm:t>
        <a:bodyPr/>
        <a:lstStyle/>
        <a:p>
          <a:endParaRPr lang="en-US"/>
        </a:p>
      </dgm:t>
    </dgm:pt>
    <dgm:pt modelId="{1F61761E-FC12-F346-B929-F76C9F547B93}" type="pres">
      <dgm:prSet presAssocID="{D1A0A48B-67F2-2548-B332-977A03F79504}" presName="sibTrans" presStyleLbl="sibTrans1D1" presStyleIdx="2" presStyleCnt="5"/>
      <dgm:spPr/>
      <dgm:t>
        <a:bodyPr/>
        <a:lstStyle/>
        <a:p>
          <a:endParaRPr lang="en-US"/>
        </a:p>
      </dgm:t>
    </dgm:pt>
    <dgm:pt modelId="{1CBFC094-0ADC-0543-875E-13AC58C4AE13}" type="pres">
      <dgm:prSet presAssocID="{1111AF72-790D-9546-AF9D-C31F61D7EE0B}" presName="node" presStyleLbl="node1" presStyleIdx="3" presStyleCnt="5" custRadScaleRad="105022" custRadScaleInc="74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BB4C60-EC92-FB41-BA4E-4B9DDDE637E2}" type="pres">
      <dgm:prSet presAssocID="{1111AF72-790D-9546-AF9D-C31F61D7EE0B}" presName="spNode" presStyleCnt="0"/>
      <dgm:spPr/>
      <dgm:t>
        <a:bodyPr/>
        <a:lstStyle/>
        <a:p>
          <a:endParaRPr lang="en-US"/>
        </a:p>
      </dgm:t>
    </dgm:pt>
    <dgm:pt modelId="{A7A43A8E-13F0-8C40-B4A8-AD244181F851}" type="pres">
      <dgm:prSet presAssocID="{246A6605-B557-7647-93BA-23BB52E0BFA6}" presName="sibTrans" presStyleLbl="sibTrans1D1" presStyleIdx="3" presStyleCnt="5"/>
      <dgm:spPr/>
      <dgm:t>
        <a:bodyPr/>
        <a:lstStyle/>
        <a:p>
          <a:endParaRPr lang="en-US"/>
        </a:p>
      </dgm:t>
    </dgm:pt>
    <dgm:pt modelId="{80206DCA-3461-3B4D-850D-2B8DE9787B15}" type="pres">
      <dgm:prSet presAssocID="{E3CE7B2A-BED7-4648-AEA1-6E3D5AE5DE7C}" presName="node" presStyleLbl="node1" presStyleIdx="4" presStyleCnt="5" custScaleX="110990" custRadScaleRad="110693" custRadScaleInc="-53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200D63-71FE-864B-B37E-5EFF38B83F0E}" type="pres">
      <dgm:prSet presAssocID="{E3CE7B2A-BED7-4648-AEA1-6E3D5AE5DE7C}" presName="spNode" presStyleCnt="0"/>
      <dgm:spPr/>
      <dgm:t>
        <a:bodyPr/>
        <a:lstStyle/>
        <a:p>
          <a:endParaRPr lang="en-US"/>
        </a:p>
      </dgm:t>
    </dgm:pt>
    <dgm:pt modelId="{37F5ACF4-D9E1-E840-83F9-E3E62AA9F6AA}" type="pres">
      <dgm:prSet presAssocID="{2197E187-A6CD-2948-B7B3-FA4295A37D2F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0AEA5AB9-5990-419B-B310-F54D3166C069}" type="presOf" srcId="{2197E187-A6CD-2948-B7B3-FA4295A37D2F}" destId="{37F5ACF4-D9E1-E840-83F9-E3E62AA9F6AA}" srcOrd="0" destOrd="0" presId="urn:microsoft.com/office/officeart/2005/8/layout/cycle5"/>
    <dgm:cxn modelId="{D09A64B4-32C7-4943-97CD-9DC4ED62F527}" type="presOf" srcId="{246A6605-B557-7647-93BA-23BB52E0BFA6}" destId="{A7A43A8E-13F0-8C40-B4A8-AD244181F851}" srcOrd="0" destOrd="0" presId="urn:microsoft.com/office/officeart/2005/8/layout/cycle5"/>
    <dgm:cxn modelId="{32F5DD00-391E-4F43-A04E-3F1E2C1501C6}" type="presOf" srcId="{D1A0A48B-67F2-2548-B332-977A03F79504}" destId="{1F61761E-FC12-F346-B929-F76C9F547B93}" srcOrd="0" destOrd="0" presId="urn:microsoft.com/office/officeart/2005/8/layout/cycle5"/>
    <dgm:cxn modelId="{9FE90B72-F9FF-7E41-A77B-855E79FE6C3D}" srcId="{0008F2C9-E1E4-D041-A7F1-79A6F240CA84}" destId="{E3CE7B2A-BED7-4648-AEA1-6E3D5AE5DE7C}" srcOrd="4" destOrd="0" parTransId="{F918E2CE-79C3-8045-891D-E5AA6D8BF3DE}" sibTransId="{2197E187-A6CD-2948-B7B3-FA4295A37D2F}"/>
    <dgm:cxn modelId="{F0243C90-1B62-471A-B73E-D0D57FA5DF92}" type="presOf" srcId="{E3CE7B2A-BED7-4648-AEA1-6E3D5AE5DE7C}" destId="{80206DCA-3461-3B4D-850D-2B8DE9787B15}" srcOrd="0" destOrd="0" presId="urn:microsoft.com/office/officeart/2005/8/layout/cycle5"/>
    <dgm:cxn modelId="{08ECFF1E-E740-4059-AD48-B8F947BBC631}" type="presOf" srcId="{A81E9E7B-DE28-7A4A-B791-113A3FE281F5}" destId="{DC4747A1-8679-7A4E-B455-16B090A6E7D6}" srcOrd="0" destOrd="0" presId="urn:microsoft.com/office/officeart/2005/8/layout/cycle5"/>
    <dgm:cxn modelId="{EABF6F8B-1D4A-4163-A00F-3D0065941730}" type="presOf" srcId="{9A3F5D07-246A-3846-854B-59FDCD453A0F}" destId="{C8ECA9B6-ECCC-874F-B84A-9947E0AE4F8B}" srcOrd="0" destOrd="0" presId="urn:microsoft.com/office/officeart/2005/8/layout/cycle5"/>
    <dgm:cxn modelId="{91539E29-B444-47D6-AD55-5F89309AC51D}" type="presOf" srcId="{0008F2C9-E1E4-D041-A7F1-79A6F240CA84}" destId="{0F2D8552-1FC7-DD45-A903-42236077BA56}" srcOrd="0" destOrd="0" presId="urn:microsoft.com/office/officeart/2005/8/layout/cycle5"/>
    <dgm:cxn modelId="{2C861E96-9C33-4B47-B4A6-28220D3C2956}" type="presOf" srcId="{1111AF72-790D-9546-AF9D-C31F61D7EE0B}" destId="{1CBFC094-0ADC-0543-875E-13AC58C4AE13}" srcOrd="0" destOrd="0" presId="urn:microsoft.com/office/officeart/2005/8/layout/cycle5"/>
    <dgm:cxn modelId="{48B8A99B-5997-422B-A490-3E670AA30D62}" type="presOf" srcId="{17B0225A-7EF5-494C-AC88-1810BF71838A}" destId="{3DCC1807-042D-0343-8E2F-34DEBD74D3C9}" srcOrd="0" destOrd="0" presId="urn:microsoft.com/office/officeart/2005/8/layout/cycle5"/>
    <dgm:cxn modelId="{09A6D84D-4CDE-8646-964E-89FB20D3D3B8}" srcId="{0008F2C9-E1E4-D041-A7F1-79A6F240CA84}" destId="{BE795630-E289-DB41-83E5-C4667CA9E8D3}" srcOrd="2" destOrd="0" parTransId="{B0DBE5C7-72A1-564A-8FD7-46F6B708BA14}" sibTransId="{D1A0A48B-67F2-2548-B332-977A03F79504}"/>
    <dgm:cxn modelId="{F4ADAF04-D031-8E40-9F6F-2A53F928573F}" srcId="{0008F2C9-E1E4-D041-A7F1-79A6F240CA84}" destId="{1111AF72-790D-9546-AF9D-C31F61D7EE0B}" srcOrd="3" destOrd="0" parTransId="{47939B14-8998-1B4D-9420-F605242B80FA}" sibTransId="{246A6605-B557-7647-93BA-23BB52E0BFA6}"/>
    <dgm:cxn modelId="{D542091B-A61A-48CD-A101-C8B8711D6B4B}" type="presOf" srcId="{89493E77-526A-204E-9676-6D50284520D8}" destId="{35272770-CD22-E044-9161-F7EBF3EAE356}" srcOrd="0" destOrd="0" presId="urn:microsoft.com/office/officeart/2005/8/layout/cycle5"/>
    <dgm:cxn modelId="{5E051DDC-F15C-4FE6-899C-692DAFD99B3F}" type="presOf" srcId="{BE795630-E289-DB41-83E5-C4667CA9E8D3}" destId="{24F4AF0F-85E6-334B-8A6E-64234A33DEBC}" srcOrd="0" destOrd="0" presId="urn:microsoft.com/office/officeart/2005/8/layout/cycle5"/>
    <dgm:cxn modelId="{EE93F931-79BA-254A-AED5-AD49D5A6A8B5}" srcId="{0008F2C9-E1E4-D041-A7F1-79A6F240CA84}" destId="{9A3F5D07-246A-3846-854B-59FDCD453A0F}" srcOrd="0" destOrd="0" parTransId="{717CD403-D3FF-A148-9902-7445F00142FF}" sibTransId="{A81E9E7B-DE28-7A4A-B791-113A3FE281F5}"/>
    <dgm:cxn modelId="{3B493419-3FF7-9E43-A60B-295F04C1669C}" srcId="{0008F2C9-E1E4-D041-A7F1-79A6F240CA84}" destId="{17B0225A-7EF5-494C-AC88-1810BF71838A}" srcOrd="1" destOrd="0" parTransId="{7CBF6DAB-1278-BD49-82BE-E2085A29E524}" sibTransId="{89493E77-526A-204E-9676-6D50284520D8}"/>
    <dgm:cxn modelId="{8970C810-DB3C-43E1-B464-65215ECF8825}" type="presParOf" srcId="{0F2D8552-1FC7-DD45-A903-42236077BA56}" destId="{C8ECA9B6-ECCC-874F-B84A-9947E0AE4F8B}" srcOrd="0" destOrd="0" presId="urn:microsoft.com/office/officeart/2005/8/layout/cycle5"/>
    <dgm:cxn modelId="{D7FB1B9C-D2DC-4171-98C2-F744147F5E7E}" type="presParOf" srcId="{0F2D8552-1FC7-DD45-A903-42236077BA56}" destId="{1CE4E81F-8CB0-9843-9701-4758B0D56749}" srcOrd="1" destOrd="0" presId="urn:microsoft.com/office/officeart/2005/8/layout/cycle5"/>
    <dgm:cxn modelId="{E79C78A8-F4B8-487A-AB9D-3E9949ECDA29}" type="presParOf" srcId="{0F2D8552-1FC7-DD45-A903-42236077BA56}" destId="{DC4747A1-8679-7A4E-B455-16B090A6E7D6}" srcOrd="2" destOrd="0" presId="urn:microsoft.com/office/officeart/2005/8/layout/cycle5"/>
    <dgm:cxn modelId="{00473CFB-BB78-471F-9C9A-2439681FDB9E}" type="presParOf" srcId="{0F2D8552-1FC7-DD45-A903-42236077BA56}" destId="{3DCC1807-042D-0343-8E2F-34DEBD74D3C9}" srcOrd="3" destOrd="0" presId="urn:microsoft.com/office/officeart/2005/8/layout/cycle5"/>
    <dgm:cxn modelId="{B317F5AF-EE75-4FF2-8AF5-E045F85AE7B4}" type="presParOf" srcId="{0F2D8552-1FC7-DD45-A903-42236077BA56}" destId="{7D7D5BD7-9D32-2241-80CC-1EBA2161520F}" srcOrd="4" destOrd="0" presId="urn:microsoft.com/office/officeart/2005/8/layout/cycle5"/>
    <dgm:cxn modelId="{72A3E03D-1F78-42E0-8177-19E918E6DE34}" type="presParOf" srcId="{0F2D8552-1FC7-DD45-A903-42236077BA56}" destId="{35272770-CD22-E044-9161-F7EBF3EAE356}" srcOrd="5" destOrd="0" presId="urn:microsoft.com/office/officeart/2005/8/layout/cycle5"/>
    <dgm:cxn modelId="{A9778709-052C-41FC-85F9-92A20717C544}" type="presParOf" srcId="{0F2D8552-1FC7-DD45-A903-42236077BA56}" destId="{24F4AF0F-85E6-334B-8A6E-64234A33DEBC}" srcOrd="6" destOrd="0" presId="urn:microsoft.com/office/officeart/2005/8/layout/cycle5"/>
    <dgm:cxn modelId="{91B6235F-879E-4AA8-93ED-2416D8F066CD}" type="presParOf" srcId="{0F2D8552-1FC7-DD45-A903-42236077BA56}" destId="{E06DA1F2-1467-CC42-A50C-183AF4D1D1D4}" srcOrd="7" destOrd="0" presId="urn:microsoft.com/office/officeart/2005/8/layout/cycle5"/>
    <dgm:cxn modelId="{B871F56C-D48D-4CBE-9D51-BF4BB0CFD809}" type="presParOf" srcId="{0F2D8552-1FC7-DD45-A903-42236077BA56}" destId="{1F61761E-FC12-F346-B929-F76C9F547B93}" srcOrd="8" destOrd="0" presId="urn:microsoft.com/office/officeart/2005/8/layout/cycle5"/>
    <dgm:cxn modelId="{2D4EB954-5B95-4FE1-9F2A-91DD58300B2A}" type="presParOf" srcId="{0F2D8552-1FC7-DD45-A903-42236077BA56}" destId="{1CBFC094-0ADC-0543-875E-13AC58C4AE13}" srcOrd="9" destOrd="0" presId="urn:microsoft.com/office/officeart/2005/8/layout/cycle5"/>
    <dgm:cxn modelId="{B64A73C9-3ACC-409F-AB27-990420FB65EA}" type="presParOf" srcId="{0F2D8552-1FC7-DD45-A903-42236077BA56}" destId="{99BB4C60-EC92-FB41-BA4E-4B9DDDE637E2}" srcOrd="10" destOrd="0" presId="urn:microsoft.com/office/officeart/2005/8/layout/cycle5"/>
    <dgm:cxn modelId="{396D2579-38AE-4B1A-B7D7-243DF082AAC9}" type="presParOf" srcId="{0F2D8552-1FC7-DD45-A903-42236077BA56}" destId="{A7A43A8E-13F0-8C40-B4A8-AD244181F851}" srcOrd="11" destOrd="0" presId="urn:microsoft.com/office/officeart/2005/8/layout/cycle5"/>
    <dgm:cxn modelId="{7A25523C-A686-4232-8FB1-9D1CD7C68E4E}" type="presParOf" srcId="{0F2D8552-1FC7-DD45-A903-42236077BA56}" destId="{80206DCA-3461-3B4D-850D-2B8DE9787B15}" srcOrd="12" destOrd="0" presId="urn:microsoft.com/office/officeart/2005/8/layout/cycle5"/>
    <dgm:cxn modelId="{A725CE93-6A4A-4497-A268-8AB8B762E576}" type="presParOf" srcId="{0F2D8552-1FC7-DD45-A903-42236077BA56}" destId="{93200D63-71FE-864B-B37E-5EFF38B83F0E}" srcOrd="13" destOrd="0" presId="urn:microsoft.com/office/officeart/2005/8/layout/cycle5"/>
    <dgm:cxn modelId="{5BA5FD27-A966-4BE1-AC3C-99CF3B94B151}" type="presParOf" srcId="{0F2D8552-1FC7-DD45-A903-42236077BA56}" destId="{37F5ACF4-D9E1-E840-83F9-E3E62AA9F6AA}" srcOrd="14" destOrd="0" presId="urn:microsoft.com/office/officeart/2005/8/layout/cycle5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CA9B6-ECCC-874F-B84A-9947E0AE4F8B}">
      <dsp:nvSpPr>
        <dsp:cNvPr id="0" name=""/>
        <dsp:cNvSpPr/>
      </dsp:nvSpPr>
      <dsp:spPr>
        <a:xfrm>
          <a:off x="2020985" y="1788"/>
          <a:ext cx="1208463" cy="785501"/>
        </a:xfrm>
        <a:prstGeom prst="roundRect">
          <a:avLst/>
        </a:prstGeom>
        <a:solidFill>
          <a:schemeClr val="accent1">
            <a:alpha val="9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dirty="0" smtClean="0"/>
            <a:t>OBSERVE</a:t>
          </a:r>
          <a:endParaRPr lang="en-US" sz="1100" b="1" kern="1200" baseline="0" dirty="0"/>
        </a:p>
      </dsp:txBody>
      <dsp:txXfrm>
        <a:off x="2059330" y="40133"/>
        <a:ext cx="1131773" cy="708811"/>
      </dsp:txXfrm>
    </dsp:sp>
    <dsp:sp modelId="{DC4747A1-8679-7A4E-B455-16B090A6E7D6}">
      <dsp:nvSpPr>
        <dsp:cNvPr id="0" name=""/>
        <dsp:cNvSpPr/>
      </dsp:nvSpPr>
      <dsp:spPr>
        <a:xfrm>
          <a:off x="1341615" y="483018"/>
          <a:ext cx="3140790" cy="3140790"/>
        </a:xfrm>
        <a:custGeom>
          <a:avLst/>
          <a:gdLst/>
          <a:ahLst/>
          <a:cxnLst/>
          <a:rect l="0" t="0" r="0" b="0"/>
          <a:pathLst>
            <a:path>
              <a:moveTo>
                <a:pt x="2084655" y="86590"/>
              </a:moveTo>
              <a:arcTo wR="1570395" hR="1570395" stAng="17346924" swAng="1383020"/>
            </a:path>
          </a:pathLst>
        </a:custGeom>
        <a:noFill/>
        <a:ln w="28575" cap="flat" cmpd="sng" algn="ctr">
          <a:solidFill>
            <a:srgbClr val="4F81BD"/>
          </a:solidFill>
          <a:prstDash val="solid"/>
          <a:headEnd type="none"/>
          <a:tailEnd type="triangle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CC1807-042D-0343-8E2F-34DEBD74D3C9}">
      <dsp:nvSpPr>
        <dsp:cNvPr id="0" name=""/>
        <dsp:cNvSpPr/>
      </dsp:nvSpPr>
      <dsp:spPr>
        <a:xfrm>
          <a:off x="3559790" y="1036007"/>
          <a:ext cx="1462434" cy="785501"/>
        </a:xfrm>
        <a:prstGeom prst="roundRect">
          <a:avLst/>
        </a:prstGeom>
        <a:solidFill>
          <a:schemeClr val="accent1">
            <a:alpha val="9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HYPOTHESIZE</a:t>
          </a:r>
          <a:endParaRPr lang="en-US" sz="1050" b="1" kern="1200" dirty="0"/>
        </a:p>
      </dsp:txBody>
      <dsp:txXfrm>
        <a:off x="3598135" y="1074352"/>
        <a:ext cx="1385744" cy="708811"/>
      </dsp:txXfrm>
    </dsp:sp>
    <dsp:sp modelId="{35272770-CD22-E044-9161-F7EBF3EAE356}">
      <dsp:nvSpPr>
        <dsp:cNvPr id="0" name=""/>
        <dsp:cNvSpPr/>
      </dsp:nvSpPr>
      <dsp:spPr>
        <a:xfrm>
          <a:off x="1232316" y="360629"/>
          <a:ext cx="3140790" cy="3140790"/>
        </a:xfrm>
        <a:custGeom>
          <a:avLst/>
          <a:gdLst/>
          <a:ahLst/>
          <a:cxnLst/>
          <a:rect l="0" t="0" r="0" b="0"/>
          <a:pathLst>
            <a:path>
              <a:moveTo>
                <a:pt x="3140159" y="1614925"/>
              </a:moveTo>
              <a:arcTo wR="1570395" hR="1570395" stAng="21697493" swAng="1029697"/>
            </a:path>
          </a:pathLst>
        </a:custGeom>
        <a:noFill/>
        <a:ln w="28575" cap="flat" cmpd="sng" algn="ctr">
          <a:solidFill>
            <a:srgbClr val="4F81BD"/>
          </a:solidFill>
          <a:prstDash val="solid"/>
          <a:headEnd type="none"/>
          <a:tailEnd type="triangle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F4AF0F-85E6-334B-8A6E-64234A33DEBC}">
      <dsp:nvSpPr>
        <dsp:cNvPr id="0" name=""/>
        <dsp:cNvSpPr/>
      </dsp:nvSpPr>
      <dsp:spPr>
        <a:xfrm>
          <a:off x="3259020" y="2580020"/>
          <a:ext cx="1522869" cy="785501"/>
        </a:xfrm>
        <a:prstGeom prst="roundRect">
          <a:avLst/>
        </a:prstGeom>
        <a:solidFill>
          <a:schemeClr val="accent1">
            <a:alpha val="9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EXPERIMENT</a:t>
          </a:r>
          <a:endParaRPr lang="en-US" sz="1200" b="1" kern="1200" dirty="0"/>
        </a:p>
      </dsp:txBody>
      <dsp:txXfrm>
        <a:off x="3297365" y="2618365"/>
        <a:ext cx="1446179" cy="708811"/>
      </dsp:txXfrm>
    </dsp:sp>
    <dsp:sp modelId="{1F61761E-FC12-F346-B929-F76C9F547B93}">
      <dsp:nvSpPr>
        <dsp:cNvPr id="0" name=""/>
        <dsp:cNvSpPr/>
      </dsp:nvSpPr>
      <dsp:spPr>
        <a:xfrm>
          <a:off x="1114805" y="537438"/>
          <a:ext cx="3140790" cy="3140790"/>
        </a:xfrm>
        <a:custGeom>
          <a:avLst/>
          <a:gdLst/>
          <a:ahLst/>
          <a:cxnLst/>
          <a:rect l="0" t="0" r="0" b="0"/>
          <a:pathLst>
            <a:path>
              <a:moveTo>
                <a:pt x="2176500" y="3019111"/>
              </a:moveTo>
              <a:arcTo wR="1570395" hR="1570395" stAng="4037809" swAng="2859862"/>
            </a:path>
          </a:pathLst>
        </a:custGeom>
        <a:noFill/>
        <a:ln w="28575" cap="flat" cmpd="sng" algn="ctr">
          <a:solidFill>
            <a:srgbClr val="4F81BD"/>
          </a:solidFill>
          <a:prstDash val="solid"/>
          <a:headEnd type="none"/>
          <a:tailEnd type="triangle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BFC094-0ADC-0543-875E-13AC58C4AE13}">
      <dsp:nvSpPr>
        <dsp:cNvPr id="0" name=""/>
        <dsp:cNvSpPr/>
      </dsp:nvSpPr>
      <dsp:spPr>
        <a:xfrm>
          <a:off x="686994" y="2541992"/>
          <a:ext cx="1208463" cy="785501"/>
        </a:xfrm>
        <a:prstGeom prst="roundRect">
          <a:avLst/>
        </a:prstGeom>
        <a:solidFill>
          <a:schemeClr val="accent1">
            <a:alpha val="9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ANALYZE</a:t>
          </a:r>
          <a:endParaRPr lang="en-US" sz="1100" b="1" kern="1200" dirty="0"/>
        </a:p>
      </dsp:txBody>
      <dsp:txXfrm>
        <a:off x="725339" y="2580337"/>
        <a:ext cx="1131773" cy="708811"/>
      </dsp:txXfrm>
    </dsp:sp>
    <dsp:sp modelId="{A7A43A8E-13F0-8C40-B4A8-AD244181F851}">
      <dsp:nvSpPr>
        <dsp:cNvPr id="0" name=""/>
        <dsp:cNvSpPr/>
      </dsp:nvSpPr>
      <dsp:spPr>
        <a:xfrm>
          <a:off x="888804" y="220255"/>
          <a:ext cx="3140790" cy="3140790"/>
        </a:xfrm>
        <a:custGeom>
          <a:avLst/>
          <a:gdLst/>
          <a:ahLst/>
          <a:cxnLst/>
          <a:rect l="0" t="0" r="0" b="0"/>
          <a:pathLst>
            <a:path>
              <a:moveTo>
                <a:pt x="129154" y="2194068"/>
              </a:moveTo>
              <a:arcTo wR="1570395" hR="1570395" stAng="9396016" swAng="946673"/>
            </a:path>
          </a:pathLst>
        </a:custGeom>
        <a:noFill/>
        <a:ln w="28575" cap="flat" cmpd="sng" algn="ctr">
          <a:solidFill>
            <a:srgbClr val="4F81BD"/>
          </a:solidFill>
          <a:prstDash val="solid"/>
          <a:headEnd type="none"/>
          <a:tailEnd type="triangle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06DCA-3461-3B4D-850D-2B8DE9787B15}">
      <dsp:nvSpPr>
        <dsp:cNvPr id="0" name=""/>
        <dsp:cNvSpPr/>
      </dsp:nvSpPr>
      <dsp:spPr>
        <a:xfrm>
          <a:off x="289793" y="1071951"/>
          <a:ext cx="1341273" cy="785501"/>
        </a:xfrm>
        <a:prstGeom prst="roundRect">
          <a:avLst/>
        </a:prstGeom>
        <a:solidFill>
          <a:schemeClr val="accent1">
            <a:alpha val="9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dirty="0" smtClean="0">
              <a:solidFill>
                <a:schemeClr val="bg1"/>
              </a:solidFill>
            </a:rPr>
            <a:t>THEORIZE</a:t>
          </a:r>
          <a:endParaRPr lang="en-US" sz="1100" b="1" kern="1200" baseline="0" dirty="0">
            <a:solidFill>
              <a:schemeClr val="bg1"/>
            </a:solidFill>
          </a:endParaRPr>
        </a:p>
      </dsp:txBody>
      <dsp:txXfrm>
        <a:off x="328138" y="1110296"/>
        <a:ext cx="1264583" cy="708811"/>
      </dsp:txXfrm>
    </dsp:sp>
    <dsp:sp modelId="{37F5ACF4-D9E1-E840-83F9-E3E62AA9F6AA}">
      <dsp:nvSpPr>
        <dsp:cNvPr id="0" name=""/>
        <dsp:cNvSpPr/>
      </dsp:nvSpPr>
      <dsp:spPr>
        <a:xfrm>
          <a:off x="793726" y="477489"/>
          <a:ext cx="3140790" cy="3140790"/>
        </a:xfrm>
        <a:custGeom>
          <a:avLst/>
          <a:gdLst/>
          <a:ahLst/>
          <a:cxnLst/>
          <a:rect l="0" t="0" r="0" b="0"/>
          <a:pathLst>
            <a:path>
              <a:moveTo>
                <a:pt x="480782" y="439516"/>
              </a:moveTo>
              <a:arcTo wR="1570395" hR="1570395" stAng="13563881" swAng="1420330"/>
            </a:path>
          </a:pathLst>
        </a:custGeom>
        <a:noFill/>
        <a:ln w="28575" cap="flat" cmpd="sng" algn="ctr">
          <a:solidFill>
            <a:srgbClr val="4F81BD"/>
          </a:solidFill>
          <a:prstDash val="solid"/>
          <a:headEnd type="none"/>
          <a:tailEnd type="triangle"/>
        </a:ln>
        <a:effectLst/>
        <a:scene3d>
          <a:camera prst="orthographicFront"/>
          <a:lightRig rig="chilly" dir="t"/>
        </a:scene3d>
        <a:sp3d z="-40000"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935F0-9772-3248-8034-C5F1486A5B9F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7FEAF-ACDD-CF42-AA7B-F4CEAA2DE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21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C9BC9-57BF-44A7-AC0A-66C955D57BD2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C1C9C-4C3E-46DE-B938-9C7061AD7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74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 for coming.</a:t>
            </a:r>
            <a:r>
              <a:rPr lang="en-US" baseline="0" dirty="0" smtClean="0"/>
              <a:t>  We’ll start our presentation shortly.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When you were here last year – about a month into this job; now a year into this job.  What a privilege and honor to serve as NSF CISE AD.  Assembled here around us, CISE leadership – they’re collectively an amazing and dedicated group of people, what an amazing group to work with; they are a “pocket of awesomeness” (to steal a phrase from Megan Smith our CTO).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Go around room.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C1C9C-4C3E-46DE-B938-9C7061AD73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65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0213" y="711200"/>
            <a:ext cx="6299200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279D9D-F0C8-4CFD-98D4-A87D607EEEF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7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279D9D-F0C8-4CFD-98D4-A87D607EEEF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355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E89A1-5803-E845-B06E-E6825AA05624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956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37418-69B2-461A-BEEC-2804DBFDBA4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28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279D9D-F0C8-4CFD-98D4-A87D607EEEF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96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4025" y="712788"/>
            <a:ext cx="6313488" cy="35512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Budget Request for NSF and CISE</a:t>
            </a:r>
          </a:p>
          <a:p>
            <a:pPr>
              <a:spcBef>
                <a:spcPct val="0"/>
              </a:spcBef>
            </a:pPr>
            <a:r>
              <a:rPr lang="en-US" baseline="0" dirty="0" smtClean="0"/>
              <a:t>This is the beginning of the FY18 budget process – it is the President’s prosed budget and the actual budget is appropriated by Congress.</a:t>
            </a:r>
            <a:endParaRPr 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79E420-2078-4E4D-8D0D-2C17036EB80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50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r>
              <a:rPr lang="en-US" baseline="0" dirty="0" smtClean="0"/>
              <a:t> Request for CISE divisions</a:t>
            </a:r>
          </a:p>
          <a:p>
            <a:r>
              <a:rPr lang="en-US" baseline="0" dirty="0" smtClean="0"/>
              <a:t>Compared to FY2016 actuals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C1C9C-4C3E-46DE-B938-9C7061AD734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152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712788"/>
            <a:ext cx="6313488" cy="3551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452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In times of constrained resources, budget</a:t>
            </a:r>
            <a:r>
              <a:rPr lang="en-US" baseline="0" dirty="0" smtClean="0"/>
              <a:t> request is shaped by guiding principles.  We have to the extent possible,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279D9D-F0C8-4CFD-98D4-A87D607EEEF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74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279D9D-F0C8-4CFD-98D4-A87D607EEEF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376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baseline="0" dirty="0" smtClean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C1C9C-4C3E-46DE-B938-9C7061AD734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557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C1C9C-4C3E-46DE-B938-9C7061AD7349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832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0213" y="711200"/>
            <a:ext cx="6299200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279D9D-F0C8-4CFD-98D4-A87D607EEEF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885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64BE9-56C9-4408-8D17-4A40CDA6F1D4}" type="datetime1">
              <a:rPr lang="en-US" smtClean="0"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8429-CC01-4AFC-BAB7-DFC26C66389D}" type="datetime1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7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7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E3D9-B110-4885-B0B9-319247502236}" type="datetime1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49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7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43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20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51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42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78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26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7177-FE38-4610-A76F-2AC9DA40CDF7}" type="datetime1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18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98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FA570-FAF0-4096-822E-1437E65AA9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523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28B0-D066-461F-ACA6-D48742E6C6E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405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9A7C-1A06-4C45-AFD1-0824547A27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3414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152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304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45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60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76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91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206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52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0667-AB05-410A-9C14-4661632DAD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380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2"/>
            <a:ext cx="6461760" cy="5431155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2"/>
            <a:ext cx="6461760" cy="5431155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2EDE5-59C9-49A1-9487-0CC9211CB2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134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5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49"/>
            <a:ext cx="6464301" cy="4741546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2" y="1842136"/>
            <a:ext cx="6466840" cy="767715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2609849"/>
            <a:ext cx="6466840" cy="4741546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0298-D716-4990-9D32-071CC75F1EC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1575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BD43-8CF2-4988-9CF7-158012F894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9789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B3B58-ECC0-40A1-868B-B4B41B510D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18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152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304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45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60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76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91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206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52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2A73-D2EB-4736-8DB3-1B071F620FCD}" type="datetime1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2" y="327659"/>
            <a:ext cx="4813301" cy="139446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2"/>
            <a:ext cx="8178800" cy="7023736"/>
          </a:xfrm>
        </p:spPr>
        <p:txBody>
          <a:bodyPr/>
          <a:lstStyle>
            <a:lvl1pPr>
              <a:defRPr sz="5100"/>
            </a:lvl1pPr>
            <a:lvl2pPr>
              <a:defRPr sz="45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2" y="1722123"/>
            <a:ext cx="4813301" cy="5629275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1B0E-F76B-4DFF-9DD5-E37F18AA8A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8293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5100"/>
            </a:lvl1pPr>
            <a:lvl2pPr marL="731520" indent="0">
              <a:buNone/>
              <a:defRPr sz="4500"/>
            </a:lvl2pPr>
            <a:lvl3pPr marL="1463040" indent="0">
              <a:buNone/>
              <a:defRPr sz="3800"/>
            </a:lvl3pPr>
            <a:lvl4pPr marL="2194560" indent="0">
              <a:buNone/>
              <a:defRPr sz="3200"/>
            </a:lvl4pPr>
            <a:lvl5pPr marL="2926080" indent="0">
              <a:buNone/>
              <a:defRPr sz="3200"/>
            </a:lvl5pPr>
            <a:lvl6pPr marL="3657600" indent="0">
              <a:buNone/>
              <a:defRPr sz="3200"/>
            </a:lvl6pPr>
            <a:lvl7pPr marL="4389120" indent="0">
              <a:buNone/>
              <a:defRPr sz="3200"/>
            </a:lvl7pPr>
            <a:lvl8pPr marL="5120640" indent="0">
              <a:buNone/>
              <a:defRPr sz="3200"/>
            </a:lvl8pPr>
            <a:lvl9pPr marL="5852160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5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1048-B863-487D-83AB-AB8E6C498B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4301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C51A-226F-462F-AF04-A143B1FC41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4525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7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7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BF0D9-CB0F-4285-BEA1-67A7816894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2867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033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969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488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640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718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5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2"/>
            <a:ext cx="6461760" cy="5431155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2"/>
            <a:ext cx="6461760" cy="5431155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5AE4-BD1E-46BF-8393-14FF2B852F3B}" type="datetime1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213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98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282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429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FA570-FAF0-4096-822E-1437E65AA9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54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6BD6-E489-4407-B0C1-55A06B7FCD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A9F4-2153-4E30-848A-357EB84591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4514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6BD6-E489-4407-B0C1-55A06B7FCD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A9F4-2153-4E30-848A-357EB84591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0712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6BD6-E489-4407-B0C1-55A06B7FCD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A9F4-2153-4E30-848A-357EB84591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9217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6BD6-E489-4407-B0C1-55A06B7FCD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A9F4-2153-4E30-848A-357EB84591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007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6BD6-E489-4407-B0C1-55A06B7FCD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A9F4-2153-4E30-848A-357EB84591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14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5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49"/>
            <a:ext cx="6464301" cy="4741546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2" y="1842136"/>
            <a:ext cx="6466840" cy="767715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2609849"/>
            <a:ext cx="6466840" cy="4741546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EAE9-751E-474E-BCC8-1F084C2368C5}" type="datetime1">
              <a:rPr lang="en-US" smtClean="0"/>
              <a:t>9/7/2017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6BD6-E489-4407-B0C1-55A06B7FCD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A9F4-2153-4E30-848A-357EB84591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138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6BD6-E489-4407-B0C1-55A06B7FCD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A9F4-2153-4E30-848A-357EB84591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2298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6BD6-E489-4407-B0C1-55A06B7FCD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A9F4-2153-4E30-848A-357EB84591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4338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6BD6-E489-4407-B0C1-55A06B7FCD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A9F4-2153-4E30-848A-357EB84591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53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6BD6-E489-4407-B0C1-55A06B7FCD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A9F4-2153-4E30-848A-357EB84591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3244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6BD6-E489-4407-B0C1-55A06B7FCD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A9F4-2153-4E30-848A-357EB84591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3229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131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 Light" panose="020F030202020403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01702" y="1408918"/>
            <a:ext cx="12854939" cy="541019"/>
          </a:xfrm>
        </p:spPr>
        <p:txBody>
          <a:bodyPr>
            <a:normAutofit/>
          </a:bodyPr>
          <a:lstStyle>
            <a:lvl1pPr marL="0" indent="0" algn="ctr">
              <a:buNone/>
              <a:defRPr sz="1680">
                <a:solidFill>
                  <a:schemeClr val="bg1"/>
                </a:solidFill>
                <a:latin typeface="Lato Light" panose="020F0302020204030203" pitchFamily="34" charset="0"/>
                <a:cs typeface="Gotham Book"/>
              </a:defRPr>
            </a:lvl1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43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521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 Light" panose="020F030202020403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01702" y="1408918"/>
            <a:ext cx="12854939" cy="541019"/>
          </a:xfrm>
        </p:spPr>
        <p:txBody>
          <a:bodyPr>
            <a:normAutofit/>
          </a:bodyPr>
          <a:lstStyle>
            <a:lvl1pPr marL="0" indent="0" algn="ctr">
              <a:buNone/>
              <a:defRPr sz="1680">
                <a:solidFill>
                  <a:schemeClr val="bg1"/>
                </a:solidFill>
                <a:latin typeface="Lato Light" panose="020F0302020204030203" pitchFamily="34" charset="0"/>
                <a:cs typeface="Gotham Book"/>
              </a:defRPr>
            </a:lvl1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636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8692-4E45-48B6-89A6-7B71BE15FFA0}" type="datetime1">
              <a:rPr lang="en-US" smtClean="0"/>
              <a:t>9/7/2017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369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 Light" panose="020F030202020403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01702" y="1408918"/>
            <a:ext cx="12854939" cy="541019"/>
          </a:xfrm>
        </p:spPr>
        <p:txBody>
          <a:bodyPr>
            <a:normAutofit/>
          </a:bodyPr>
          <a:lstStyle>
            <a:lvl1pPr marL="0" indent="0" algn="ctr">
              <a:buNone/>
              <a:defRPr sz="1680">
                <a:solidFill>
                  <a:schemeClr val="bg1"/>
                </a:solidFill>
                <a:latin typeface="Lato Light" panose="020F0302020204030203" pitchFamily="34" charset="0"/>
                <a:cs typeface="Gotham Book"/>
              </a:defRPr>
            </a:lvl1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910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266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 Light" panose="020F030202020403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01702" y="1408918"/>
            <a:ext cx="12854939" cy="541019"/>
          </a:xfrm>
        </p:spPr>
        <p:txBody>
          <a:bodyPr>
            <a:normAutofit/>
          </a:bodyPr>
          <a:lstStyle>
            <a:lvl1pPr marL="0" indent="0" algn="ctr">
              <a:buNone/>
              <a:defRPr sz="1680">
                <a:solidFill>
                  <a:schemeClr val="bg1"/>
                </a:solidFill>
                <a:latin typeface="Lato Light" panose="020F0302020204030203" pitchFamily="34" charset="0"/>
                <a:cs typeface="Gotham Book"/>
              </a:defRPr>
            </a:lvl1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887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 Light" panose="020F030202020403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01702" y="1408918"/>
            <a:ext cx="12854939" cy="541019"/>
          </a:xfrm>
        </p:spPr>
        <p:txBody>
          <a:bodyPr>
            <a:normAutofit/>
          </a:bodyPr>
          <a:lstStyle>
            <a:lvl1pPr marL="0" indent="0" algn="ctr">
              <a:buNone/>
              <a:defRPr sz="1680">
                <a:solidFill>
                  <a:schemeClr val="bg1"/>
                </a:solidFill>
                <a:latin typeface="Lato Light" panose="020F0302020204030203" pitchFamily="34" charset="0"/>
                <a:cs typeface="Gotham Book"/>
              </a:defRPr>
            </a:lvl1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245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681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717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128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42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90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75911-2648-41F4-A971-9C0A26017AB8}" type="datetime1">
              <a:rPr lang="en-US" smtClean="0"/>
              <a:t>9/7/2017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662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070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206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393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936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081FA570-FAF0-4096-822E-1437E65AA9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122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A4BC-6957-4266-B415-15ADAD5089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59F8-73C0-45C5-AEE4-09055E0A0F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6392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A4BC-6957-4266-B415-15ADAD5089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59F8-73C0-45C5-AEE4-09055E0A0F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7334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A4BC-6957-4266-B415-15ADAD5089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59F8-73C0-45C5-AEE4-09055E0A0F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892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A4BC-6957-4266-B415-15ADAD5089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59F8-73C0-45C5-AEE4-09055E0A0F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439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2" y="327659"/>
            <a:ext cx="4813301" cy="139446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2"/>
            <a:ext cx="8178800" cy="7023736"/>
          </a:xfrm>
        </p:spPr>
        <p:txBody>
          <a:bodyPr/>
          <a:lstStyle>
            <a:lvl1pPr>
              <a:defRPr sz="5100"/>
            </a:lvl1pPr>
            <a:lvl2pPr>
              <a:defRPr sz="45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2" y="1722123"/>
            <a:ext cx="4813301" cy="5629275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3A378-4A80-49EE-B85B-1D6F3BFEA680}" type="datetime1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A4BC-6957-4266-B415-15ADAD5089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59F8-73C0-45C5-AEE4-09055E0A0F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622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A4BC-6957-4266-B415-15ADAD5089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59F8-73C0-45C5-AEE4-09055E0A0F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9764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A4BC-6957-4266-B415-15ADAD5089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59F8-73C0-45C5-AEE4-09055E0A0F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5838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A4BC-6957-4266-B415-15ADAD5089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59F8-73C0-45C5-AEE4-09055E0A0F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8969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A4BC-6957-4266-B415-15ADAD5089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59F8-73C0-45C5-AEE4-09055E0A0F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0468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A4BC-6957-4266-B415-15ADAD5089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59F8-73C0-45C5-AEE4-09055E0A0F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3792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A4BC-6957-4266-B415-15ADAD5089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59F8-73C0-45C5-AEE4-09055E0A0F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537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5100"/>
            </a:lvl1pPr>
            <a:lvl2pPr marL="731520" indent="0">
              <a:buNone/>
              <a:defRPr sz="4500"/>
            </a:lvl2pPr>
            <a:lvl3pPr marL="1463040" indent="0">
              <a:buNone/>
              <a:defRPr sz="3800"/>
            </a:lvl3pPr>
            <a:lvl4pPr marL="2194560" indent="0">
              <a:buNone/>
              <a:defRPr sz="3200"/>
            </a:lvl4pPr>
            <a:lvl5pPr marL="2926080" indent="0">
              <a:buNone/>
              <a:defRPr sz="3200"/>
            </a:lvl5pPr>
            <a:lvl6pPr marL="3657600" indent="0">
              <a:buNone/>
              <a:defRPr sz="3200"/>
            </a:lvl6pPr>
            <a:lvl7pPr marL="4389120" indent="0">
              <a:buNone/>
              <a:defRPr sz="3200"/>
            </a:lvl7pPr>
            <a:lvl8pPr marL="5120640" indent="0">
              <a:buNone/>
              <a:defRPr sz="3200"/>
            </a:lvl8pPr>
            <a:lvl9pPr marL="5852160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5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DE61-AC37-4449-ABEE-39693C4F173C}" type="datetime1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slideLayout" Target="../slideLayouts/slideLayout70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29" Type="http://schemas.openxmlformats.org/officeDocument/2006/relationships/slideLayout" Target="../slideLayouts/slideLayout73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32" Type="http://schemas.openxmlformats.org/officeDocument/2006/relationships/theme" Target="../theme/theme3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28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75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slideLayout" Target="../slideLayouts/slideLayout71.xml"/><Relationship Id="rId30" Type="http://schemas.openxmlformats.org/officeDocument/2006/relationships/slideLayout" Target="../slideLayouts/slideLayout7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11550"/>
            <a:ext cx="13167360" cy="1371600"/>
          </a:xfrm>
          <a:prstGeom prst="rect">
            <a:avLst/>
          </a:prstGeom>
        </p:spPr>
        <p:txBody>
          <a:bodyPr vert="horz" lIns="146304" tIns="73152" rIns="146304" bIns="73152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2"/>
            <a:ext cx="13167360" cy="5431155"/>
          </a:xfrm>
          <a:prstGeom prst="rect">
            <a:avLst/>
          </a:prstGeom>
        </p:spPr>
        <p:txBody>
          <a:bodyPr vert="horz" lIns="146304" tIns="73152" rIns="146304" bIns="7315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A1C7B-098A-43CE-9372-15EFA32E2ADE}" type="datetime1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budget_2017_2ndary_2.jpg"/>
          <p:cNvPicPr>
            <a:picLocks noChangeAspect="1"/>
          </p:cNvPicPr>
          <p:nvPr userDrawn="1"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717178"/>
            <a:ext cx="14630400" cy="512422"/>
          </a:xfrm>
          <a:prstGeom prst="rect">
            <a:avLst/>
          </a:prstGeom>
        </p:spPr>
      </p:pic>
      <p:pic>
        <p:nvPicPr>
          <p:cNvPr id="9" name="Picture 8" descr="BitmapLogo_NOLayers_F.png"/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06" y="7261283"/>
            <a:ext cx="907050" cy="91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  <p:sldLayoutId id="2147493574" r:id="rId12"/>
    <p:sldLayoutId id="2147493496" r:id="rId13"/>
    <p:sldLayoutId id="2147493483" r:id="rId14"/>
    <p:sldLayoutId id="2147493470" r:id="rId15"/>
    <p:sldLayoutId id="2147493509" r:id="rId16"/>
    <p:sldLayoutId id="2147493535" r:id="rId17"/>
    <p:sldLayoutId id="2147493548" r:id="rId18"/>
    <p:sldLayoutId id="2147493561" r:id="rId19"/>
    <p:sldLayoutId id="2147493578" r:id="rId20"/>
    <p:sldLayoutId id="2147493582" r:id="rId21"/>
    <p:sldLayoutId id="2147493595" r:id="rId22"/>
  </p:sldLayoutIdLst>
  <p:hf hdr="0" ftr="0" dt="0"/>
  <p:txStyles>
    <p:titleStyle>
      <a:lvl1pPr algn="ctr" defTabSz="731520" rtl="0" eaLnBrk="1" latinLnBrk="0" hangingPunct="1">
        <a:spcBef>
          <a:spcPct val="0"/>
        </a:spcBef>
        <a:buNone/>
        <a:defRPr sz="5000" b="1" kern="1200">
          <a:solidFill>
            <a:srgbClr val="000090"/>
          </a:solidFill>
          <a:latin typeface="Arial"/>
          <a:ea typeface="+mj-ea"/>
          <a:cs typeface="Arial"/>
        </a:defRPr>
      </a:lvl1pPr>
    </p:titleStyle>
    <p:bodyStyle>
      <a:lvl1pPr marL="548640" indent="-548640" algn="l" defTabSz="731520" rtl="0" eaLnBrk="1" latinLnBrk="0" hangingPunct="1">
        <a:spcBef>
          <a:spcPct val="20000"/>
        </a:spcBef>
        <a:buClr>
          <a:srgbClr val="000090"/>
        </a:buClr>
        <a:buFont typeface="Wingdings" charset="2"/>
        <a:buChar char="§"/>
        <a:defRPr sz="40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Arial"/>
        </a:defRPr>
      </a:lvl1pPr>
      <a:lvl2pPr marL="1188720" indent="-457200" algn="l" defTabSz="731520" rtl="0" eaLnBrk="1" latinLnBrk="0" hangingPunct="1">
        <a:spcBef>
          <a:spcPct val="20000"/>
        </a:spcBef>
        <a:buClr>
          <a:srgbClr val="000090"/>
        </a:buClr>
        <a:buFont typeface="Arial"/>
        <a:buChar char="•"/>
        <a:defRPr sz="35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Arial"/>
        </a:defRPr>
      </a:lvl2pPr>
      <a:lvl3pPr marL="182880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Arial"/>
        </a:defRPr>
      </a:lvl3pPr>
      <a:lvl4pPr marL="2560320" indent="-365760" algn="l" defTabSz="731520" rtl="0" eaLnBrk="1" latinLnBrk="0" hangingPunct="1">
        <a:spcBef>
          <a:spcPct val="20000"/>
        </a:spcBef>
        <a:buFont typeface="Arial"/>
        <a:buChar char="–"/>
        <a:defRPr sz="29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Arial"/>
        </a:defRPr>
      </a:lvl4pPr>
      <a:lvl5pPr marL="3291840" indent="-365760" algn="l" defTabSz="731520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Arial"/>
        </a:defRPr>
      </a:lvl5pPr>
      <a:lvl6pPr marL="402336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11550"/>
            <a:ext cx="13167360" cy="1371600"/>
          </a:xfrm>
          <a:prstGeom prst="rect">
            <a:avLst/>
          </a:prstGeom>
        </p:spPr>
        <p:txBody>
          <a:bodyPr vert="horz" lIns="146304" tIns="73152" rIns="146304" bIns="73152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2"/>
            <a:ext cx="13167360" cy="5431155"/>
          </a:xfrm>
          <a:prstGeom prst="rect">
            <a:avLst/>
          </a:prstGeom>
        </p:spPr>
        <p:txBody>
          <a:bodyPr vert="horz" lIns="146304" tIns="73152" rIns="146304" bIns="7315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E93C6-3E39-42DD-B8BB-AA9833762F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budget_2017_2ndary_2.jpg"/>
          <p:cNvPicPr>
            <a:picLocks noChangeAspect="1"/>
          </p:cNvPicPr>
          <p:nvPr userDrawn="1"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717178"/>
            <a:ext cx="14630400" cy="512422"/>
          </a:xfrm>
          <a:prstGeom prst="rect">
            <a:avLst/>
          </a:prstGeom>
        </p:spPr>
      </p:pic>
      <p:pic>
        <p:nvPicPr>
          <p:cNvPr id="9" name="Picture 8" descr="BitmapLogo_NOLayers_F.png"/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06" y="7261283"/>
            <a:ext cx="907050" cy="91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70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0" r:id="rId1"/>
    <p:sldLayoutId id="2147493621" r:id="rId2"/>
    <p:sldLayoutId id="2147493622" r:id="rId3"/>
    <p:sldLayoutId id="2147493623" r:id="rId4"/>
    <p:sldLayoutId id="2147493624" r:id="rId5"/>
    <p:sldLayoutId id="2147493625" r:id="rId6"/>
    <p:sldLayoutId id="2147493626" r:id="rId7"/>
    <p:sldLayoutId id="2147493627" r:id="rId8"/>
    <p:sldLayoutId id="2147493628" r:id="rId9"/>
    <p:sldLayoutId id="2147493629" r:id="rId10"/>
    <p:sldLayoutId id="2147493630" r:id="rId11"/>
    <p:sldLayoutId id="2147493631" r:id="rId12"/>
    <p:sldLayoutId id="2147493632" r:id="rId13"/>
    <p:sldLayoutId id="2147493633" r:id="rId14"/>
    <p:sldLayoutId id="2147493634" r:id="rId15"/>
    <p:sldLayoutId id="2147493635" r:id="rId16"/>
    <p:sldLayoutId id="2147493636" r:id="rId17"/>
    <p:sldLayoutId id="2147493637" r:id="rId18"/>
    <p:sldLayoutId id="2147493638" r:id="rId19"/>
    <p:sldLayoutId id="2147493639" r:id="rId20"/>
    <p:sldLayoutId id="2147493640" r:id="rId21"/>
    <p:sldLayoutId id="2147493641" r:id="rId22"/>
  </p:sldLayoutIdLst>
  <p:hf hdr="0" ftr="0" dt="0"/>
  <p:txStyles>
    <p:titleStyle>
      <a:lvl1pPr algn="ctr" defTabSz="731520" rtl="0" eaLnBrk="1" latinLnBrk="0" hangingPunct="1">
        <a:spcBef>
          <a:spcPct val="0"/>
        </a:spcBef>
        <a:buNone/>
        <a:defRPr sz="5000" b="1" kern="1200">
          <a:solidFill>
            <a:srgbClr val="000090"/>
          </a:solidFill>
          <a:latin typeface="Arial"/>
          <a:ea typeface="+mj-ea"/>
          <a:cs typeface="Arial"/>
        </a:defRPr>
      </a:lvl1pPr>
    </p:titleStyle>
    <p:bodyStyle>
      <a:lvl1pPr marL="548640" indent="-548640" algn="l" defTabSz="731520" rtl="0" eaLnBrk="1" latinLnBrk="0" hangingPunct="1">
        <a:spcBef>
          <a:spcPct val="20000"/>
        </a:spcBef>
        <a:buClr>
          <a:srgbClr val="000090"/>
        </a:buClr>
        <a:buFont typeface="Wingdings" charset="2"/>
        <a:buChar char="§"/>
        <a:defRPr sz="40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Arial"/>
        </a:defRPr>
      </a:lvl1pPr>
      <a:lvl2pPr marL="1188720" indent="-457200" algn="l" defTabSz="731520" rtl="0" eaLnBrk="1" latinLnBrk="0" hangingPunct="1">
        <a:spcBef>
          <a:spcPct val="20000"/>
        </a:spcBef>
        <a:buClr>
          <a:srgbClr val="000090"/>
        </a:buClr>
        <a:buFont typeface="Arial"/>
        <a:buChar char="•"/>
        <a:defRPr sz="35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Arial"/>
        </a:defRPr>
      </a:lvl2pPr>
      <a:lvl3pPr marL="182880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Arial"/>
        </a:defRPr>
      </a:lvl3pPr>
      <a:lvl4pPr marL="2560320" indent="-365760" algn="l" defTabSz="731520" rtl="0" eaLnBrk="1" latinLnBrk="0" hangingPunct="1">
        <a:spcBef>
          <a:spcPct val="20000"/>
        </a:spcBef>
        <a:buFont typeface="Arial"/>
        <a:buChar char="–"/>
        <a:defRPr sz="29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Arial"/>
        </a:defRPr>
      </a:lvl4pPr>
      <a:lvl5pPr marL="3291840" indent="-365760" algn="l" defTabSz="731520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Arial"/>
        </a:defRPr>
      </a:lvl5pPr>
      <a:lvl6pPr marL="402336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B5A26BD6-E489-4407-B0C1-55A06B7FCD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9/7/2017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1403A9F4-2153-4E30-848A-357EB84591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892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87" r:id="rId1"/>
    <p:sldLayoutId id="2147493688" r:id="rId2"/>
    <p:sldLayoutId id="2147493689" r:id="rId3"/>
    <p:sldLayoutId id="2147493690" r:id="rId4"/>
    <p:sldLayoutId id="2147493691" r:id="rId5"/>
    <p:sldLayoutId id="2147493692" r:id="rId6"/>
    <p:sldLayoutId id="2147493693" r:id="rId7"/>
    <p:sldLayoutId id="2147493694" r:id="rId8"/>
    <p:sldLayoutId id="2147493695" r:id="rId9"/>
    <p:sldLayoutId id="2147493696" r:id="rId10"/>
    <p:sldLayoutId id="2147493697" r:id="rId11"/>
    <p:sldLayoutId id="2147493654" r:id="rId12"/>
    <p:sldLayoutId id="2147493655" r:id="rId13"/>
    <p:sldLayoutId id="2147493656" r:id="rId14"/>
    <p:sldLayoutId id="2147493657" r:id="rId15"/>
    <p:sldLayoutId id="2147493658" r:id="rId16"/>
    <p:sldLayoutId id="2147493659" r:id="rId17"/>
    <p:sldLayoutId id="2147493660" r:id="rId18"/>
    <p:sldLayoutId id="2147493661" r:id="rId19"/>
    <p:sldLayoutId id="2147493662" r:id="rId20"/>
    <p:sldLayoutId id="2147493663" r:id="rId21"/>
    <p:sldLayoutId id="2147493664" r:id="rId22"/>
    <p:sldLayoutId id="2147493665" r:id="rId23"/>
    <p:sldLayoutId id="2147493666" r:id="rId24"/>
    <p:sldLayoutId id="2147493667" r:id="rId25"/>
    <p:sldLayoutId id="2147493668" r:id="rId26"/>
    <p:sldLayoutId id="2147493669" r:id="rId27"/>
    <p:sldLayoutId id="2147493670" r:id="rId28"/>
    <p:sldLayoutId id="2147493671" r:id="rId29"/>
    <p:sldLayoutId id="2147493672" r:id="rId30"/>
    <p:sldLayoutId id="2147493673" r:id="rId31"/>
  </p:sldLayoutIdLst>
  <p:txStyles>
    <p:titleStyle>
      <a:lvl1pPr algn="ctr" defTabSz="1097280" rtl="0" eaLnBrk="1" latinLnBrk="0" hangingPunct="1"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109728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9D82A4BC-6957-4266-B415-15ADAD5089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9/7/2017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333F59F8-73C0-45C5-AEE4-09055E0A0F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174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99" r:id="rId1"/>
    <p:sldLayoutId id="2147493700" r:id="rId2"/>
    <p:sldLayoutId id="2147493701" r:id="rId3"/>
    <p:sldLayoutId id="2147493702" r:id="rId4"/>
    <p:sldLayoutId id="2147493703" r:id="rId5"/>
    <p:sldLayoutId id="2147493704" r:id="rId6"/>
    <p:sldLayoutId id="2147493705" r:id="rId7"/>
    <p:sldLayoutId id="2147493706" r:id="rId8"/>
    <p:sldLayoutId id="2147493707" r:id="rId9"/>
    <p:sldLayoutId id="2147493708" r:id="rId10"/>
    <p:sldLayoutId id="2147493709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pn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jpe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ms.org/Publications/Studies/Materials_Data_Infrastructure/Materials_Data_Infrastructure.aspx?hkey=d228f86c-e269-49a2-a638-395285b760e4" TargetMode="External"/><Relationship Id="rId3" Type="http://schemas.openxmlformats.org/officeDocument/2006/relationships/hyperlink" Target="https://www.nsf.gov/cise/oac/advisory.jsp" TargetMode="External"/><Relationship Id="rId7" Type="http://schemas.openxmlformats.org/officeDocument/2006/relationships/hyperlink" Target="https://si2-pi-community.github.io/2017-meeting/" TargetMode="External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nsf.gov/cise/nsci/NSFNSCIRFIassessmentfinal07-29-16.pdf" TargetMode="External"/><Relationship Id="rId11" Type="http://schemas.openxmlformats.org/officeDocument/2006/relationships/image" Target="../media/image64.emf"/><Relationship Id="rId5" Type="http://schemas.openxmlformats.org/officeDocument/2006/relationships/hyperlink" Target="http://www.nsf.gov/pubs/2017/nsf17031/nsf17031.jsp" TargetMode="External"/><Relationship Id="rId10" Type="http://schemas.openxmlformats.org/officeDocument/2006/relationships/image" Target="../media/image63.png"/><Relationship Id="rId4" Type="http://schemas.openxmlformats.org/officeDocument/2006/relationships/hyperlink" Target="http://www.nap.edu/catalog/21886/future-directions-for-nsf-advanced-computing-infrastructure-to-support-us-science-and-engineering-in-2017-2020" TargetMode="External"/><Relationship Id="rId9" Type="http://schemas.openxmlformats.org/officeDocument/2006/relationships/image" Target="../media/image6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f.gov/cise/oac/ci2030/rfi_responses.jsp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5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6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p.edu/catalog/21886" TargetMode="Externa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1.xlsx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title="Budget book cover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5" name="Picture 4" descr="BitmapLogo_NOLayers_F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97708" y="322045"/>
            <a:ext cx="1219409" cy="12257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00630" y="5247678"/>
            <a:ext cx="686431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cap="small" dirty="0" smtClean="0">
                <a:solidFill>
                  <a:srgbClr val="FFFFFF"/>
                </a:solidFill>
                <a:cs typeface="Cambria"/>
              </a:rPr>
              <a:t>Irene Qualters, Director</a:t>
            </a:r>
          </a:p>
          <a:p>
            <a:pPr algn="ctr"/>
            <a:r>
              <a:rPr lang="en-US" sz="2800" cap="small" dirty="0" smtClean="0">
                <a:solidFill>
                  <a:srgbClr val="FFFFFF"/>
                </a:solidFill>
                <a:cs typeface="Cambria"/>
              </a:rPr>
              <a:t>Office of Advanced Cyberinfrastructure  (OAC)</a:t>
            </a:r>
          </a:p>
          <a:p>
            <a:pPr algn="ctr"/>
            <a:r>
              <a:rPr lang="en-US" sz="2800" cap="small" dirty="0" smtClean="0">
                <a:solidFill>
                  <a:srgbClr val="FFFFFF"/>
                </a:solidFill>
                <a:cs typeface="Cambria"/>
              </a:rPr>
              <a:t>September </a:t>
            </a:r>
            <a:r>
              <a:rPr lang="en-US" sz="2800" cap="small" dirty="0">
                <a:solidFill>
                  <a:srgbClr val="FFFFFF"/>
                </a:solidFill>
                <a:cs typeface="Cambria"/>
              </a:rPr>
              <a:t>7</a:t>
            </a:r>
            <a:r>
              <a:rPr lang="en-US" sz="2800" cap="small" dirty="0" smtClean="0">
                <a:solidFill>
                  <a:srgbClr val="FFFFFF"/>
                </a:solidFill>
                <a:cs typeface="Cambria"/>
              </a:rPr>
              <a:t>, 2017</a:t>
            </a:r>
            <a:endParaRPr lang="en-US" sz="2000" cap="small" dirty="0">
              <a:solidFill>
                <a:srgbClr val="FFFFFF"/>
              </a:solidFill>
              <a:cs typeface="Cambr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97970" y="2177563"/>
            <a:ext cx="14902542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+mj-lt"/>
              </a:rPr>
              <a:t>NSF Large Facilities Cyberinfrastructure Workshop</a:t>
            </a:r>
          </a:p>
          <a:p>
            <a:pPr algn="ctr"/>
            <a:endParaRPr lang="en-US" sz="11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4000" i="1" dirty="0" smtClean="0">
                <a:solidFill>
                  <a:schemeClr val="bg1"/>
                </a:solidFill>
                <a:latin typeface="+mj-lt"/>
              </a:rPr>
              <a:t>OAC Update</a:t>
            </a:r>
          </a:p>
        </p:txBody>
      </p:sp>
    </p:spTree>
    <p:extLst>
      <p:ext uri="{BB962C8B-B14F-4D97-AF65-F5344CB8AC3E}">
        <p14:creationId xmlns:p14="http://schemas.microsoft.com/office/powerpoint/2010/main" val="288398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95229" y="2475673"/>
            <a:ext cx="3611394" cy="1444558"/>
            <a:chOff x="2470" y="1447821"/>
            <a:chExt cx="3009495" cy="1203798"/>
          </a:xfrm>
        </p:grpSpPr>
        <p:sp>
          <p:nvSpPr>
            <p:cNvPr id="8" name="Chevron 7"/>
            <p:cNvSpPr/>
            <p:nvPr/>
          </p:nvSpPr>
          <p:spPr>
            <a:xfrm>
              <a:off x="2470" y="1447821"/>
              <a:ext cx="3009495" cy="1203798"/>
            </a:xfrm>
            <a:prstGeom prst="chevron">
              <a:avLst/>
            </a:prstGeom>
            <a:ln w="57150">
              <a:noFill/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hevron 4"/>
            <p:cNvSpPr/>
            <p:nvPr/>
          </p:nvSpPr>
          <p:spPr>
            <a:xfrm>
              <a:off x="604369" y="1447821"/>
              <a:ext cx="1805697" cy="120379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617" tIns="43206" rIns="43206" bIns="43206" numCol="1" spcCol="1270" anchor="ctr" anchorCtr="0">
              <a:noAutofit/>
            </a:bodyPr>
            <a:lstStyle/>
            <a:p>
              <a:pPr algn="ctr" defTabSz="1440180">
                <a:lnSpc>
                  <a:spcPct val="90000"/>
                </a:lnSpc>
                <a:spcBef>
                  <a:spcPct val="0"/>
                </a:spcBef>
              </a:pPr>
              <a:r>
                <a:rPr lang="en-US" sz="3240" dirty="0" smtClean="0"/>
                <a:t>NSF in the National Context</a:t>
              </a:r>
              <a:endParaRPr lang="en-US" sz="324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32416" y="2475673"/>
            <a:ext cx="3611394" cy="1444558"/>
            <a:chOff x="2711016" y="1447821"/>
            <a:chExt cx="3009495" cy="1203798"/>
          </a:xfrm>
        </p:grpSpPr>
        <p:sp>
          <p:nvSpPr>
            <p:cNvPr id="11" name="Chevron 10"/>
            <p:cNvSpPr/>
            <p:nvPr/>
          </p:nvSpPr>
          <p:spPr>
            <a:xfrm>
              <a:off x="2711016" y="1447821"/>
              <a:ext cx="3009495" cy="1203798"/>
            </a:xfrm>
            <a:prstGeom prst="chevron">
              <a:avLst/>
            </a:prstGeom>
            <a:ln w="57150"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4"/>
            <p:cNvSpPr/>
            <p:nvPr/>
          </p:nvSpPr>
          <p:spPr>
            <a:xfrm>
              <a:off x="3150506" y="1447821"/>
              <a:ext cx="2153754" cy="12037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617" tIns="43206" rIns="43206" bIns="43206" numCol="1" spcCol="1270" anchor="ctr" anchorCtr="0">
              <a:noAutofit/>
            </a:bodyPr>
            <a:lstStyle/>
            <a:p>
              <a:pPr algn="ctr" defTabSz="144018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40" dirty="0" smtClean="0"/>
                <a:t>CI as Research Infrastructure </a:t>
              </a:r>
              <a:endParaRPr lang="en-US" sz="324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697493" y="2475673"/>
            <a:ext cx="3611394" cy="1444558"/>
            <a:chOff x="5419562" y="1447821"/>
            <a:chExt cx="3009495" cy="1203798"/>
          </a:xfrm>
        </p:grpSpPr>
        <p:sp>
          <p:nvSpPr>
            <p:cNvPr id="15" name="Chevron 14"/>
            <p:cNvSpPr/>
            <p:nvPr/>
          </p:nvSpPr>
          <p:spPr>
            <a:xfrm>
              <a:off x="5419562" y="1447821"/>
              <a:ext cx="3009495" cy="1203798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Chevron 4"/>
            <p:cNvSpPr/>
            <p:nvPr/>
          </p:nvSpPr>
          <p:spPr>
            <a:xfrm>
              <a:off x="6021461" y="1447821"/>
              <a:ext cx="1805697" cy="12037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617" tIns="43206" rIns="43206" bIns="43206" numCol="1" spcCol="1270" anchor="ctr" anchorCtr="0">
              <a:noAutofit/>
            </a:bodyPr>
            <a:lstStyle/>
            <a:p>
              <a:pPr algn="ctr" defTabSz="144018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40" dirty="0" smtClean="0"/>
                <a:t>OAC Looking </a:t>
              </a:r>
              <a:r>
                <a:rPr lang="en-US" sz="3240" dirty="0"/>
                <a:t>Forward</a:t>
              </a:r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828807" y="67243"/>
            <a:ext cx="10972799" cy="1097280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latin typeface="+mj-lt"/>
              </a:rPr>
              <a:t>Outline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39513" y="7627938"/>
            <a:ext cx="3290887" cy="438150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62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280" y="1170574"/>
            <a:ext cx="12865608" cy="10287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Calibri Light" panose="020F0302020204030204" pitchFamily="34" charset="0"/>
              </a:rPr>
              <a:t>NSF Addresses National Priorities through Support of Fundamental Research</a:t>
            </a:r>
            <a:endParaRPr lang="en-US" dirty="0">
              <a:solidFill>
                <a:srgbClr val="000090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 descr="ca_aqueduct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" t="20841" r="9106"/>
          <a:stretch/>
        </p:blipFill>
        <p:spPr>
          <a:xfrm>
            <a:off x="2048284" y="3792320"/>
            <a:ext cx="2971800" cy="17714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57573" y="5244211"/>
            <a:ext cx="2971800" cy="300082"/>
          </a:xfrm>
          <a:prstGeom prst="rect">
            <a:avLst/>
          </a:prstGeom>
          <a:gradFill flip="none" rotWithShape="1">
            <a:gsLst>
              <a:gs pos="0">
                <a:srgbClr val="1467B3"/>
              </a:gs>
              <a:gs pos="100000">
                <a:prstClr val="white">
                  <a:alpha val="0"/>
                </a:prst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defTabSz="548338"/>
            <a:r>
              <a:rPr lang="en-US" sz="1350" dirty="0">
                <a:solidFill>
                  <a:prstClr val="white"/>
                </a:solidFill>
              </a:rPr>
              <a:t>Food/Energy/Water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58426" y="6431771"/>
            <a:ext cx="1151373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8338"/>
            <a:r>
              <a:rPr lang="en-US" sz="3750" b="1" dirty="0">
                <a:solidFill>
                  <a:srgbClr val="000090"/>
                </a:solidFill>
                <a:latin typeface="Calibri Light" panose="020F0302020204030204" pitchFamily="34" charset="0"/>
                <a:cs typeface="Arial"/>
              </a:rPr>
              <a:t>…..and </a:t>
            </a:r>
            <a:r>
              <a:rPr lang="en-US" sz="3750" b="1" dirty="0" smtClean="0">
                <a:solidFill>
                  <a:srgbClr val="000090"/>
                </a:solidFill>
                <a:latin typeface="Calibri Light" panose="020F0302020204030204" pitchFamily="34" charset="0"/>
                <a:cs typeface="Arial"/>
              </a:rPr>
              <a:t>this </a:t>
            </a:r>
            <a:r>
              <a:rPr lang="en-US" sz="3750" b="1" dirty="0">
                <a:solidFill>
                  <a:srgbClr val="000090"/>
                </a:solidFill>
                <a:latin typeface="Calibri Light" panose="020F0302020204030204" pitchFamily="34" charset="0"/>
                <a:cs typeface="Arial"/>
              </a:rPr>
              <a:t>requires a highly capable, highly interoperable Research </a:t>
            </a:r>
            <a:r>
              <a:rPr lang="en-US" sz="3750" b="1" dirty="0" smtClean="0">
                <a:solidFill>
                  <a:srgbClr val="000090"/>
                </a:solidFill>
                <a:latin typeface="Calibri Light" panose="020F0302020204030204" pitchFamily="34" charset="0"/>
                <a:cs typeface="Arial"/>
              </a:rPr>
              <a:t>Infrastructure both human and technical.</a:t>
            </a:r>
            <a:endParaRPr lang="en-US" sz="135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pic>
        <p:nvPicPr>
          <p:cNvPr id="16" name="Picture 15" descr="1391804384684_dentate300dpi.jpg"/>
          <p:cNvPicPr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7"/>
          <a:stretch/>
        </p:blipFill>
        <p:spPr>
          <a:xfrm>
            <a:off x="8948167" y="3792320"/>
            <a:ext cx="2969514" cy="17714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87936" y="5245246"/>
            <a:ext cx="2969514" cy="300082"/>
          </a:xfrm>
          <a:prstGeom prst="rect">
            <a:avLst/>
          </a:prstGeom>
          <a:gradFill flip="none" rotWithShape="1">
            <a:gsLst>
              <a:gs pos="0">
                <a:srgbClr val="1467B3"/>
              </a:gs>
              <a:gs pos="100000">
                <a:prstClr val="white">
                  <a:alpha val="0"/>
                </a:prst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defTabSz="548338"/>
            <a:r>
              <a:rPr lang="en-US" sz="1350" dirty="0">
                <a:solidFill>
                  <a:prstClr val="white"/>
                </a:solidFill>
              </a:rPr>
              <a:t>Understanding the Brain</a:t>
            </a:r>
          </a:p>
        </p:txBody>
      </p:sp>
      <p:pic>
        <p:nvPicPr>
          <p:cNvPr id="18" name="Picture 17" descr="G:\_News_images\1_Current\Discovery_compugirls_zacharias\girl_pointing_humanoid.jpeg"/>
          <p:cNvPicPr>
            <a:picLocks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23695" y="3732436"/>
            <a:ext cx="2969514" cy="176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423695" y="5200987"/>
            <a:ext cx="2969514" cy="300082"/>
          </a:xfrm>
          <a:prstGeom prst="rect">
            <a:avLst/>
          </a:prstGeom>
          <a:gradFill flip="none" rotWithShape="1">
            <a:gsLst>
              <a:gs pos="0">
                <a:srgbClr val="1467B3"/>
              </a:gs>
              <a:gs pos="100000">
                <a:prstClr val="white">
                  <a:alpha val="0"/>
                </a:prst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defTabSz="548338"/>
            <a:r>
              <a:rPr lang="en-US" sz="1350" dirty="0">
                <a:solidFill>
                  <a:prstClr val="white"/>
                </a:solidFill>
              </a:rPr>
              <a:t>INCLUDES</a:t>
            </a:r>
          </a:p>
        </p:txBody>
      </p:sp>
    </p:spTree>
    <p:extLst>
      <p:ext uri="{BB962C8B-B14F-4D97-AF65-F5344CB8AC3E}">
        <p14:creationId xmlns:p14="http://schemas.microsoft.com/office/powerpoint/2010/main" val="358674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9727" y="168308"/>
            <a:ext cx="14617150" cy="101394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smtClean="0">
                <a:solidFill>
                  <a:srgbClr val="000090"/>
                </a:solidFill>
                <a:latin typeface="Calibri Light" panose="020F0302020204030204" pitchFamily="34" charset="0"/>
              </a:rPr>
              <a:t>Facilities are Increasingly CI Intensive … and dependent on robust, reliable, and highly connective CI</a:t>
            </a:r>
            <a:endParaRPr lang="en-US" dirty="0">
              <a:solidFill>
                <a:srgbClr val="000090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6" descr="http://www.neoninc.org/sites/default/files/NEON_2007_v5_2_WithAttribution_rev07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5274" y="1949483"/>
            <a:ext cx="3801104" cy="26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http://www.earthscope.org/assets/uploads/pages/ES_ALL_CROPPED_sm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5402" y="4811014"/>
            <a:ext cx="3442142" cy="244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http://almaobservatory.org/gallery2/main.php?g2_view=core.DownloadItem&amp;g2_itemId=4794&amp;g2_serialNumber=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2061" y="1572888"/>
            <a:ext cx="3760904" cy="260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i.telegraph.co.uk/multimedia/archive/01743/hadron_1743550c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08715" y="2078331"/>
            <a:ext cx="3521686" cy="236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oceanobservatories.org/wp-content/uploads/2010/05/ooi_map_new004-862x95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248" y="1572888"/>
            <a:ext cx="2741158" cy="345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http://upload.wikimedia.org/wikipedia/commons/d/d9/Sikuliaq_Woods_Hole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908" y="4368711"/>
            <a:ext cx="3392494" cy="254114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1453" y="5422620"/>
            <a:ext cx="3844870" cy="1928185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13" name="Picture 2" descr="Photo of 12-fan Wall of Wind facility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30233" y="4811014"/>
            <a:ext cx="3277190" cy="188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99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910" y="78896"/>
            <a:ext cx="13945781" cy="1371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alibri Light" panose="020F0302020204030204" pitchFamily="34" charset="0"/>
              </a:rPr>
              <a:t>NSF embraces an expansive </a:t>
            </a:r>
            <a:r>
              <a:rPr lang="en-US" sz="3200" dirty="0">
                <a:latin typeface="Calibri Light" panose="020F0302020204030204" pitchFamily="34" charset="0"/>
              </a:rPr>
              <a:t>view of </a:t>
            </a:r>
            <a:r>
              <a:rPr lang="en-US" sz="3200" dirty="0" smtClean="0">
                <a:latin typeface="Calibri Light" panose="020F0302020204030204" pitchFamily="34" charset="0"/>
              </a:rPr>
              <a:t>Cyberinfrastructure driven </a:t>
            </a:r>
            <a:r>
              <a:rPr lang="en-US" sz="3200" dirty="0">
                <a:latin typeface="Calibri Light" panose="020F0302020204030204" pitchFamily="34" charset="0"/>
              </a:rPr>
              <a:t>by </a:t>
            </a:r>
            <a:r>
              <a:rPr lang="en-US" sz="3200" i="1" dirty="0" smtClean="0">
                <a:latin typeface="Calibri Light" panose="020F0302020204030204" pitchFamily="34" charset="0"/>
              </a:rPr>
              <a:t>research </a:t>
            </a:r>
            <a:r>
              <a:rPr lang="en-US" sz="3200" i="1" dirty="0">
                <a:latin typeface="Calibri Light" panose="020F0302020204030204" pitchFamily="34" charset="0"/>
              </a:rPr>
              <a:t>priorities and </a:t>
            </a:r>
            <a:r>
              <a:rPr lang="en-US" sz="3200" i="1" dirty="0" smtClean="0">
                <a:latin typeface="Calibri Light" panose="020F0302020204030204" pitchFamily="34" charset="0"/>
              </a:rPr>
              <a:t>scientific </a:t>
            </a:r>
            <a:r>
              <a:rPr lang="en-US" sz="3200" i="1" dirty="0">
                <a:latin typeface="Calibri Light" panose="020F0302020204030204" pitchFamily="34" charset="0"/>
              </a:rPr>
              <a:t>process</a:t>
            </a:r>
          </a:p>
        </p:txBody>
      </p:sp>
      <p:sp>
        <p:nvSpPr>
          <p:cNvPr id="52" name="Oval 51"/>
          <p:cNvSpPr/>
          <p:nvPr/>
        </p:nvSpPr>
        <p:spPr>
          <a:xfrm>
            <a:off x="3320996" y="1578881"/>
            <a:ext cx="8140525" cy="5606903"/>
          </a:xfrm>
          <a:prstGeom prst="ellipse">
            <a:avLst/>
          </a:prstGeom>
          <a:ln w="28575" cmpd="sng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480" dirty="0">
              <a:solidFill>
                <a:prstClr val="black"/>
              </a:solidFill>
              <a:cs typeface="Cambria"/>
            </a:endParaRPr>
          </a:p>
        </p:txBody>
      </p:sp>
      <p:pic>
        <p:nvPicPr>
          <p:cNvPr id="53" name="Picture 52" descr="NSFlogo.png"/>
          <p:cNvPicPr>
            <a:picLocks noChangeAspect="1"/>
          </p:cNvPicPr>
          <p:nvPr/>
        </p:nvPicPr>
        <p:blipFill>
          <a:blip r:embed="rId3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9824" y="2211424"/>
            <a:ext cx="4903978" cy="4124804"/>
          </a:xfrm>
          <a:prstGeom prst="rect">
            <a:avLst/>
          </a:prstGeom>
        </p:spPr>
      </p:pic>
      <p:graphicFrame>
        <p:nvGraphicFramePr>
          <p:cNvPr id="59" name="Diagram 58"/>
          <p:cNvGraphicFramePr/>
          <p:nvPr>
            <p:extLst>
              <p:ext uri="{D42A27DB-BD31-4B8C-83A1-F6EECF244321}">
                <p14:modId xmlns:p14="http://schemas.microsoft.com/office/powerpoint/2010/main" val="1398335505"/>
              </p:ext>
            </p:extLst>
          </p:nvPr>
        </p:nvGraphicFramePr>
        <p:xfrm>
          <a:off x="4700043" y="2448849"/>
          <a:ext cx="5311015" cy="3682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6330619" y="3797881"/>
            <a:ext cx="1943046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cap="small" dirty="0">
                <a:ln w="1905"/>
                <a:solidFill>
                  <a:srgbClr val="F79646">
                    <a:lumMod val="75000"/>
                  </a:srgbClr>
                </a:solidFill>
                <a:cs typeface="Cambria"/>
              </a:rPr>
              <a:t>Scientific Discovery &amp; Innovation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8913163" y="5420182"/>
            <a:ext cx="3679654" cy="1875459"/>
            <a:chOff x="3525881" y="5302881"/>
            <a:chExt cx="2548676" cy="1492184"/>
          </a:xfrm>
        </p:grpSpPr>
        <p:sp>
          <p:nvSpPr>
            <p:cNvPr id="102" name="Freeform 22"/>
            <p:cNvSpPr>
              <a:spLocks noChangeAspect="1" noEditPoints="1"/>
            </p:cNvSpPr>
            <p:nvPr/>
          </p:nvSpPr>
          <p:spPr bwMode="auto">
            <a:xfrm>
              <a:off x="4247185" y="5302881"/>
              <a:ext cx="839986" cy="633910"/>
            </a:xfrm>
            <a:custGeom>
              <a:avLst/>
              <a:gdLst>
                <a:gd name="T0" fmla="*/ 559 w 3321"/>
                <a:gd name="T1" fmla="*/ 417 h 2485"/>
                <a:gd name="T2" fmla="*/ 559 w 3321"/>
                <a:gd name="T3" fmla="*/ 0 h 2485"/>
                <a:gd name="T4" fmla="*/ 559 w 3321"/>
                <a:gd name="T5" fmla="*/ 417 h 2485"/>
                <a:gd name="T6" fmla="*/ 3320 w 3321"/>
                <a:gd name="T7" fmla="*/ 1041 h 2485"/>
                <a:gd name="T8" fmla="*/ 2996 w 3321"/>
                <a:gd name="T9" fmla="*/ 462 h 2485"/>
                <a:gd name="T10" fmla="*/ 2332 w 3321"/>
                <a:gd name="T11" fmla="*/ 630 h 2485"/>
                <a:gd name="T12" fmla="*/ 2090 w 3321"/>
                <a:gd name="T13" fmla="*/ 630 h 2485"/>
                <a:gd name="T14" fmla="*/ 1426 w 3321"/>
                <a:gd name="T15" fmla="*/ 462 h 2485"/>
                <a:gd name="T16" fmla="*/ 1111 w 3321"/>
                <a:gd name="T17" fmla="*/ 1013 h 2485"/>
                <a:gd name="T18" fmla="*/ 796 w 3321"/>
                <a:gd name="T19" fmla="*/ 462 h 2485"/>
                <a:gd name="T20" fmla="*/ 132 w 3321"/>
                <a:gd name="T21" fmla="*/ 630 h 2485"/>
                <a:gd name="T22" fmla="*/ 0 w 3321"/>
                <a:gd name="T23" fmla="*/ 1094 h 2485"/>
                <a:gd name="T24" fmla="*/ 97 w 3321"/>
                <a:gd name="T25" fmla="*/ 1337 h 2485"/>
                <a:gd name="T26" fmla="*/ 300 w 3321"/>
                <a:gd name="T27" fmla="*/ 780 h 2485"/>
                <a:gd name="T28" fmla="*/ 539 w 3321"/>
                <a:gd name="T29" fmla="*/ 2320 h 2485"/>
                <a:gd name="T30" fmla="*/ 582 w 3321"/>
                <a:gd name="T31" fmla="*/ 1436 h 2485"/>
                <a:gd name="T32" fmla="*/ 740 w 3321"/>
                <a:gd name="T33" fmla="*/ 2478 h 2485"/>
                <a:gd name="T34" fmla="*/ 821 w 3321"/>
                <a:gd name="T35" fmla="*/ 780 h 2485"/>
                <a:gd name="T36" fmla="*/ 1023 w 3321"/>
                <a:gd name="T37" fmla="*/ 1337 h 2485"/>
                <a:gd name="T38" fmla="*/ 1111 w 3321"/>
                <a:gd name="T39" fmla="*/ 1401 h 2485"/>
                <a:gd name="T40" fmla="*/ 1199 w 3321"/>
                <a:gd name="T41" fmla="*/ 1337 h 2485"/>
                <a:gd name="T42" fmla="*/ 1401 w 3321"/>
                <a:gd name="T43" fmla="*/ 780 h 2485"/>
                <a:gd name="T44" fmla="*/ 1521 w 3321"/>
                <a:gd name="T45" fmla="*/ 2485 h 2485"/>
                <a:gd name="T46" fmla="*/ 1640 w 3321"/>
                <a:gd name="T47" fmla="*/ 1436 h 2485"/>
                <a:gd name="T48" fmla="*/ 1682 w 3321"/>
                <a:gd name="T49" fmla="*/ 2366 h 2485"/>
                <a:gd name="T50" fmla="*/ 1922 w 3321"/>
                <a:gd name="T51" fmla="*/ 2366 h 2485"/>
                <a:gd name="T52" fmla="*/ 1942 w 3321"/>
                <a:gd name="T53" fmla="*/ 780 h 2485"/>
                <a:gd name="T54" fmla="*/ 2184 w 3321"/>
                <a:gd name="T55" fmla="*/ 1398 h 2485"/>
                <a:gd name="T56" fmla="*/ 2238 w 3321"/>
                <a:gd name="T57" fmla="*/ 1398 h 2485"/>
                <a:gd name="T58" fmla="*/ 2479 w 3321"/>
                <a:gd name="T59" fmla="*/ 780 h 2485"/>
                <a:gd name="T60" fmla="*/ 2500 w 3321"/>
                <a:gd name="T61" fmla="*/ 2366 h 2485"/>
                <a:gd name="T62" fmla="*/ 2739 w 3321"/>
                <a:gd name="T63" fmla="*/ 2357 h 2485"/>
                <a:gd name="T64" fmla="*/ 2781 w 3321"/>
                <a:gd name="T65" fmla="*/ 1436 h 2485"/>
                <a:gd name="T66" fmla="*/ 3021 w 3321"/>
                <a:gd name="T67" fmla="*/ 2047 h 2485"/>
                <a:gd name="T68" fmla="*/ 3041 w 3321"/>
                <a:gd name="T69" fmla="*/ 780 h 2485"/>
                <a:gd name="T70" fmla="*/ 3293 w 3321"/>
                <a:gd name="T71" fmla="*/ 1399 h 2485"/>
                <a:gd name="T72" fmla="*/ 3320 w 3321"/>
                <a:gd name="T73" fmla="*/ 1041 h 2485"/>
                <a:gd name="T74" fmla="*/ 1660 w 3321"/>
                <a:gd name="T75" fmla="*/ 417 h 2485"/>
                <a:gd name="T76" fmla="*/ 1660 w 3321"/>
                <a:gd name="T77" fmla="*/ 0 h 2485"/>
                <a:gd name="T78" fmla="*/ 1660 w 3321"/>
                <a:gd name="T79" fmla="*/ 417 h 2485"/>
                <a:gd name="T80" fmla="*/ 2759 w 3321"/>
                <a:gd name="T81" fmla="*/ 417 h 2485"/>
                <a:gd name="T82" fmla="*/ 2759 w 3321"/>
                <a:gd name="T83" fmla="*/ 0 h 2485"/>
                <a:gd name="T84" fmla="*/ 2759 w 3321"/>
                <a:gd name="T85" fmla="*/ 417 h 2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21" h="2485">
                  <a:moveTo>
                    <a:pt x="559" y="417"/>
                  </a:moveTo>
                  <a:lnTo>
                    <a:pt x="559" y="417"/>
                  </a:lnTo>
                  <a:cubicBezTo>
                    <a:pt x="674" y="417"/>
                    <a:pt x="768" y="324"/>
                    <a:pt x="768" y="209"/>
                  </a:cubicBezTo>
                  <a:cubicBezTo>
                    <a:pt x="768" y="93"/>
                    <a:pt x="674" y="0"/>
                    <a:pt x="559" y="0"/>
                  </a:cubicBezTo>
                  <a:cubicBezTo>
                    <a:pt x="444" y="0"/>
                    <a:pt x="351" y="93"/>
                    <a:pt x="351" y="209"/>
                  </a:cubicBezTo>
                  <a:cubicBezTo>
                    <a:pt x="351" y="324"/>
                    <a:pt x="444" y="417"/>
                    <a:pt x="559" y="417"/>
                  </a:cubicBezTo>
                  <a:close/>
                  <a:moveTo>
                    <a:pt x="3320" y="1041"/>
                  </a:moveTo>
                  <a:lnTo>
                    <a:pt x="3320" y="1041"/>
                  </a:lnTo>
                  <a:cubicBezTo>
                    <a:pt x="3265" y="868"/>
                    <a:pt x="3199" y="663"/>
                    <a:pt x="3189" y="630"/>
                  </a:cubicBezTo>
                  <a:cubicBezTo>
                    <a:pt x="3157" y="532"/>
                    <a:pt x="3111" y="462"/>
                    <a:pt x="2996" y="462"/>
                  </a:cubicBezTo>
                  <a:lnTo>
                    <a:pt x="2525" y="462"/>
                  </a:lnTo>
                  <a:cubicBezTo>
                    <a:pt x="2410" y="462"/>
                    <a:pt x="2363" y="532"/>
                    <a:pt x="2332" y="630"/>
                  </a:cubicBezTo>
                  <a:cubicBezTo>
                    <a:pt x="2322" y="661"/>
                    <a:pt x="2263" y="845"/>
                    <a:pt x="2211" y="1010"/>
                  </a:cubicBezTo>
                  <a:cubicBezTo>
                    <a:pt x="2158" y="845"/>
                    <a:pt x="2100" y="661"/>
                    <a:pt x="2090" y="630"/>
                  </a:cubicBezTo>
                  <a:cubicBezTo>
                    <a:pt x="2058" y="532"/>
                    <a:pt x="2012" y="462"/>
                    <a:pt x="1897" y="462"/>
                  </a:cubicBezTo>
                  <a:lnTo>
                    <a:pt x="1426" y="462"/>
                  </a:lnTo>
                  <a:cubicBezTo>
                    <a:pt x="1311" y="462"/>
                    <a:pt x="1264" y="532"/>
                    <a:pt x="1233" y="630"/>
                  </a:cubicBezTo>
                  <a:cubicBezTo>
                    <a:pt x="1223" y="661"/>
                    <a:pt x="1164" y="847"/>
                    <a:pt x="1111" y="1013"/>
                  </a:cubicBezTo>
                  <a:cubicBezTo>
                    <a:pt x="1058" y="847"/>
                    <a:pt x="999" y="661"/>
                    <a:pt x="989" y="630"/>
                  </a:cubicBezTo>
                  <a:cubicBezTo>
                    <a:pt x="957" y="532"/>
                    <a:pt x="911" y="462"/>
                    <a:pt x="796" y="462"/>
                  </a:cubicBezTo>
                  <a:lnTo>
                    <a:pt x="325" y="462"/>
                  </a:lnTo>
                  <a:cubicBezTo>
                    <a:pt x="210" y="462"/>
                    <a:pt x="164" y="532"/>
                    <a:pt x="132" y="630"/>
                  </a:cubicBezTo>
                  <a:cubicBezTo>
                    <a:pt x="121" y="663"/>
                    <a:pt x="56" y="869"/>
                    <a:pt x="1" y="1041"/>
                  </a:cubicBezTo>
                  <a:cubicBezTo>
                    <a:pt x="1" y="1058"/>
                    <a:pt x="0" y="1076"/>
                    <a:pt x="0" y="1094"/>
                  </a:cubicBezTo>
                  <a:cubicBezTo>
                    <a:pt x="0" y="1198"/>
                    <a:pt x="10" y="1300"/>
                    <a:pt x="28" y="1399"/>
                  </a:cubicBezTo>
                  <a:cubicBezTo>
                    <a:pt x="60" y="1393"/>
                    <a:pt x="87" y="1370"/>
                    <a:pt x="97" y="1337"/>
                  </a:cubicBezTo>
                  <a:lnTo>
                    <a:pt x="280" y="780"/>
                  </a:lnTo>
                  <a:lnTo>
                    <a:pt x="300" y="780"/>
                  </a:lnTo>
                  <a:lnTo>
                    <a:pt x="300" y="2047"/>
                  </a:lnTo>
                  <a:cubicBezTo>
                    <a:pt x="370" y="2147"/>
                    <a:pt x="450" y="2239"/>
                    <a:pt x="539" y="2320"/>
                  </a:cubicBezTo>
                  <a:lnTo>
                    <a:pt x="539" y="1436"/>
                  </a:lnTo>
                  <a:lnTo>
                    <a:pt x="582" y="1436"/>
                  </a:lnTo>
                  <a:lnTo>
                    <a:pt x="582" y="2357"/>
                  </a:lnTo>
                  <a:cubicBezTo>
                    <a:pt x="632" y="2401"/>
                    <a:pt x="685" y="2441"/>
                    <a:pt x="740" y="2478"/>
                  </a:cubicBezTo>
                  <a:cubicBezTo>
                    <a:pt x="787" y="2462"/>
                    <a:pt x="821" y="2418"/>
                    <a:pt x="821" y="2366"/>
                  </a:cubicBezTo>
                  <a:lnTo>
                    <a:pt x="821" y="780"/>
                  </a:lnTo>
                  <a:lnTo>
                    <a:pt x="841" y="780"/>
                  </a:lnTo>
                  <a:lnTo>
                    <a:pt x="1023" y="1337"/>
                  </a:lnTo>
                  <a:cubicBezTo>
                    <a:pt x="1035" y="1374"/>
                    <a:pt x="1067" y="1398"/>
                    <a:pt x="1103" y="1401"/>
                  </a:cubicBezTo>
                  <a:cubicBezTo>
                    <a:pt x="1105" y="1401"/>
                    <a:pt x="1108" y="1401"/>
                    <a:pt x="1111" y="1401"/>
                  </a:cubicBezTo>
                  <a:cubicBezTo>
                    <a:pt x="1114" y="1401"/>
                    <a:pt x="1116" y="1401"/>
                    <a:pt x="1119" y="1401"/>
                  </a:cubicBezTo>
                  <a:cubicBezTo>
                    <a:pt x="1155" y="1398"/>
                    <a:pt x="1187" y="1374"/>
                    <a:pt x="1199" y="1337"/>
                  </a:cubicBezTo>
                  <a:lnTo>
                    <a:pt x="1381" y="780"/>
                  </a:lnTo>
                  <a:lnTo>
                    <a:pt x="1401" y="780"/>
                  </a:lnTo>
                  <a:lnTo>
                    <a:pt x="1401" y="2366"/>
                  </a:lnTo>
                  <a:cubicBezTo>
                    <a:pt x="1401" y="2432"/>
                    <a:pt x="1455" y="2485"/>
                    <a:pt x="1521" y="2485"/>
                  </a:cubicBezTo>
                  <a:cubicBezTo>
                    <a:pt x="1587" y="2485"/>
                    <a:pt x="1640" y="2432"/>
                    <a:pt x="1640" y="2366"/>
                  </a:cubicBezTo>
                  <a:lnTo>
                    <a:pt x="1640" y="1436"/>
                  </a:lnTo>
                  <a:lnTo>
                    <a:pt x="1682" y="1436"/>
                  </a:lnTo>
                  <a:lnTo>
                    <a:pt x="1682" y="2366"/>
                  </a:lnTo>
                  <a:cubicBezTo>
                    <a:pt x="1682" y="2432"/>
                    <a:pt x="1736" y="2485"/>
                    <a:pt x="1802" y="2485"/>
                  </a:cubicBezTo>
                  <a:cubicBezTo>
                    <a:pt x="1868" y="2485"/>
                    <a:pt x="1922" y="2432"/>
                    <a:pt x="1922" y="2366"/>
                  </a:cubicBezTo>
                  <a:lnTo>
                    <a:pt x="1922" y="780"/>
                  </a:lnTo>
                  <a:lnTo>
                    <a:pt x="1942" y="780"/>
                  </a:lnTo>
                  <a:lnTo>
                    <a:pt x="2122" y="1331"/>
                  </a:lnTo>
                  <a:cubicBezTo>
                    <a:pt x="2129" y="1362"/>
                    <a:pt x="2152" y="1388"/>
                    <a:pt x="2184" y="1398"/>
                  </a:cubicBezTo>
                  <a:cubicBezTo>
                    <a:pt x="2193" y="1400"/>
                    <a:pt x="2202" y="1401"/>
                    <a:pt x="2211" y="1401"/>
                  </a:cubicBezTo>
                  <a:cubicBezTo>
                    <a:pt x="2220" y="1401"/>
                    <a:pt x="2229" y="1400"/>
                    <a:pt x="2238" y="1398"/>
                  </a:cubicBezTo>
                  <a:cubicBezTo>
                    <a:pt x="2270" y="1388"/>
                    <a:pt x="2293" y="1361"/>
                    <a:pt x="2300" y="1331"/>
                  </a:cubicBezTo>
                  <a:lnTo>
                    <a:pt x="2479" y="780"/>
                  </a:lnTo>
                  <a:lnTo>
                    <a:pt x="2500" y="780"/>
                  </a:lnTo>
                  <a:lnTo>
                    <a:pt x="2500" y="2366"/>
                  </a:lnTo>
                  <a:cubicBezTo>
                    <a:pt x="2500" y="2418"/>
                    <a:pt x="2534" y="2462"/>
                    <a:pt x="2581" y="2478"/>
                  </a:cubicBezTo>
                  <a:cubicBezTo>
                    <a:pt x="2636" y="2441"/>
                    <a:pt x="2689" y="2401"/>
                    <a:pt x="2739" y="2357"/>
                  </a:cubicBezTo>
                  <a:lnTo>
                    <a:pt x="2739" y="1436"/>
                  </a:lnTo>
                  <a:lnTo>
                    <a:pt x="2781" y="1436"/>
                  </a:lnTo>
                  <a:lnTo>
                    <a:pt x="2781" y="2320"/>
                  </a:lnTo>
                  <a:cubicBezTo>
                    <a:pt x="2871" y="2239"/>
                    <a:pt x="2951" y="2147"/>
                    <a:pt x="3021" y="2047"/>
                  </a:cubicBezTo>
                  <a:lnTo>
                    <a:pt x="3021" y="780"/>
                  </a:lnTo>
                  <a:lnTo>
                    <a:pt x="3041" y="780"/>
                  </a:lnTo>
                  <a:lnTo>
                    <a:pt x="3223" y="1337"/>
                  </a:lnTo>
                  <a:cubicBezTo>
                    <a:pt x="3233" y="1370"/>
                    <a:pt x="3261" y="1393"/>
                    <a:pt x="3293" y="1399"/>
                  </a:cubicBezTo>
                  <a:cubicBezTo>
                    <a:pt x="3311" y="1300"/>
                    <a:pt x="3321" y="1198"/>
                    <a:pt x="3321" y="1094"/>
                  </a:cubicBezTo>
                  <a:cubicBezTo>
                    <a:pt x="3321" y="1076"/>
                    <a:pt x="3320" y="1058"/>
                    <a:pt x="3320" y="1041"/>
                  </a:cubicBezTo>
                  <a:close/>
                  <a:moveTo>
                    <a:pt x="1660" y="417"/>
                  </a:moveTo>
                  <a:lnTo>
                    <a:pt x="1660" y="417"/>
                  </a:lnTo>
                  <a:cubicBezTo>
                    <a:pt x="1775" y="417"/>
                    <a:pt x="1869" y="324"/>
                    <a:pt x="1869" y="209"/>
                  </a:cubicBezTo>
                  <a:cubicBezTo>
                    <a:pt x="1869" y="93"/>
                    <a:pt x="1775" y="0"/>
                    <a:pt x="1660" y="0"/>
                  </a:cubicBezTo>
                  <a:cubicBezTo>
                    <a:pt x="1545" y="0"/>
                    <a:pt x="1452" y="93"/>
                    <a:pt x="1452" y="209"/>
                  </a:cubicBezTo>
                  <a:cubicBezTo>
                    <a:pt x="1452" y="324"/>
                    <a:pt x="1545" y="417"/>
                    <a:pt x="1660" y="417"/>
                  </a:cubicBezTo>
                  <a:close/>
                  <a:moveTo>
                    <a:pt x="2759" y="417"/>
                  </a:moveTo>
                  <a:lnTo>
                    <a:pt x="2759" y="417"/>
                  </a:lnTo>
                  <a:cubicBezTo>
                    <a:pt x="2874" y="417"/>
                    <a:pt x="2968" y="324"/>
                    <a:pt x="2968" y="209"/>
                  </a:cubicBezTo>
                  <a:cubicBezTo>
                    <a:pt x="2968" y="93"/>
                    <a:pt x="2874" y="0"/>
                    <a:pt x="2759" y="0"/>
                  </a:cubicBezTo>
                  <a:cubicBezTo>
                    <a:pt x="2644" y="0"/>
                    <a:pt x="2551" y="93"/>
                    <a:pt x="2551" y="209"/>
                  </a:cubicBezTo>
                  <a:cubicBezTo>
                    <a:pt x="2551" y="324"/>
                    <a:pt x="2644" y="417"/>
                    <a:pt x="2759" y="417"/>
                  </a:cubicBezTo>
                  <a:close/>
                </a:path>
              </a:pathLst>
            </a:custGeom>
            <a:solidFill>
              <a:srgbClr val="DDC77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>
                <a:solidFill>
                  <a:prstClr val="black"/>
                </a:solidFill>
                <a:cs typeface="Cambria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525881" y="5999976"/>
              <a:ext cx="2548676" cy="79508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90"/>
                  </a:solidFill>
                  <a:cs typeface="Cambria"/>
                </a:rPr>
                <a:t>People, organizations, </a:t>
              </a:r>
            </a:p>
            <a:p>
              <a:pPr algn="ctr"/>
              <a:r>
                <a:rPr lang="en-US" sz="2800" b="1" dirty="0">
                  <a:solidFill>
                    <a:srgbClr val="000090"/>
                  </a:solidFill>
                  <a:cs typeface="Cambria"/>
                </a:rPr>
                <a:t>&amp; communities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795663" y="3521773"/>
            <a:ext cx="2021957" cy="1167182"/>
            <a:chOff x="10860239" y="3911984"/>
            <a:chExt cx="2021957" cy="1114383"/>
          </a:xfrm>
        </p:grpSpPr>
        <p:sp>
          <p:nvSpPr>
            <p:cNvPr id="63" name="TextBox 62"/>
            <p:cNvSpPr txBox="1"/>
            <p:nvPr/>
          </p:nvSpPr>
          <p:spPr>
            <a:xfrm>
              <a:off x="10860239" y="4503147"/>
              <a:ext cx="2021957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90"/>
                  </a:solidFill>
                  <a:cs typeface="Cambria"/>
                </a:rPr>
                <a:t>Software</a:t>
              </a:r>
            </a:p>
          </p:txBody>
        </p:sp>
        <p:sp>
          <p:nvSpPr>
            <p:cNvPr id="66" name="Freeform 26"/>
            <p:cNvSpPr>
              <a:spLocks noEditPoints="1"/>
            </p:cNvSpPr>
            <p:nvPr/>
          </p:nvSpPr>
          <p:spPr bwMode="auto">
            <a:xfrm>
              <a:off x="11443825" y="3911984"/>
              <a:ext cx="527072" cy="622235"/>
            </a:xfrm>
            <a:custGeom>
              <a:avLst/>
              <a:gdLst>
                <a:gd name="T0" fmla="*/ 231 w 231"/>
                <a:gd name="T1" fmla="*/ 170 h 347"/>
                <a:gd name="T2" fmla="*/ 0 w 231"/>
                <a:gd name="T3" fmla="*/ 0 h 347"/>
                <a:gd name="T4" fmla="*/ 31 w 231"/>
                <a:gd name="T5" fmla="*/ 286 h 347"/>
                <a:gd name="T6" fmla="*/ 94 w 231"/>
                <a:gd name="T7" fmla="*/ 248 h 347"/>
                <a:gd name="T8" fmla="*/ 151 w 231"/>
                <a:gd name="T9" fmla="*/ 347 h 347"/>
                <a:gd name="T10" fmla="*/ 224 w 231"/>
                <a:gd name="T11" fmla="*/ 305 h 347"/>
                <a:gd name="T12" fmla="*/ 168 w 231"/>
                <a:gd name="T13" fmla="*/ 208 h 347"/>
                <a:gd name="T14" fmla="*/ 231 w 231"/>
                <a:gd name="T15" fmla="*/ 170 h 347"/>
                <a:gd name="T16" fmla="*/ 177 w 231"/>
                <a:gd name="T17" fmla="*/ 293 h 347"/>
                <a:gd name="T18" fmla="*/ 163 w 231"/>
                <a:gd name="T19" fmla="*/ 300 h 347"/>
                <a:gd name="T20" fmla="*/ 109 w 231"/>
                <a:gd name="T21" fmla="*/ 203 h 347"/>
                <a:gd name="T22" fmla="*/ 59 w 231"/>
                <a:gd name="T23" fmla="*/ 229 h 347"/>
                <a:gd name="T24" fmla="*/ 43 w 231"/>
                <a:gd name="T25" fmla="*/ 73 h 347"/>
                <a:gd name="T26" fmla="*/ 170 w 231"/>
                <a:gd name="T27" fmla="*/ 168 h 347"/>
                <a:gd name="T28" fmla="*/ 120 w 231"/>
                <a:gd name="T29" fmla="*/ 194 h 347"/>
                <a:gd name="T30" fmla="*/ 177 w 231"/>
                <a:gd name="T31" fmla="*/ 29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1" h="347">
                  <a:moveTo>
                    <a:pt x="231" y="170"/>
                  </a:moveTo>
                  <a:lnTo>
                    <a:pt x="0" y="0"/>
                  </a:lnTo>
                  <a:lnTo>
                    <a:pt x="31" y="286"/>
                  </a:lnTo>
                  <a:lnTo>
                    <a:pt x="94" y="248"/>
                  </a:lnTo>
                  <a:lnTo>
                    <a:pt x="151" y="347"/>
                  </a:lnTo>
                  <a:lnTo>
                    <a:pt x="224" y="305"/>
                  </a:lnTo>
                  <a:lnTo>
                    <a:pt x="168" y="208"/>
                  </a:lnTo>
                  <a:lnTo>
                    <a:pt x="231" y="170"/>
                  </a:lnTo>
                  <a:close/>
                  <a:moveTo>
                    <a:pt x="177" y="293"/>
                  </a:moveTo>
                  <a:lnTo>
                    <a:pt x="163" y="300"/>
                  </a:lnTo>
                  <a:lnTo>
                    <a:pt x="109" y="203"/>
                  </a:lnTo>
                  <a:lnTo>
                    <a:pt x="59" y="229"/>
                  </a:lnTo>
                  <a:lnTo>
                    <a:pt x="43" y="73"/>
                  </a:lnTo>
                  <a:lnTo>
                    <a:pt x="170" y="168"/>
                  </a:lnTo>
                  <a:lnTo>
                    <a:pt x="120" y="194"/>
                  </a:lnTo>
                  <a:lnTo>
                    <a:pt x="177" y="293"/>
                  </a:lnTo>
                  <a:close/>
                </a:path>
              </a:pathLst>
            </a:custGeom>
            <a:solidFill>
              <a:srgbClr val="FF6600">
                <a:alpha val="91000"/>
              </a:srgbClr>
            </a:solidFill>
            <a:ln>
              <a:noFill/>
            </a:ln>
            <a:extLst/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927501" y="5822098"/>
            <a:ext cx="1242155" cy="1195509"/>
            <a:chOff x="9683729" y="5726887"/>
            <a:chExt cx="1242155" cy="1141429"/>
          </a:xfrm>
        </p:grpSpPr>
        <p:sp>
          <p:nvSpPr>
            <p:cNvPr id="61" name="TextBox 60"/>
            <p:cNvSpPr txBox="1"/>
            <p:nvPr/>
          </p:nvSpPr>
          <p:spPr>
            <a:xfrm>
              <a:off x="9683729" y="6406651"/>
              <a:ext cx="1242155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0090"/>
                  </a:solidFill>
                  <a:cs typeface="Cambria"/>
                </a:rPr>
                <a:t>Data</a:t>
              </a:r>
            </a:p>
          </p:txBody>
        </p:sp>
        <p:sp>
          <p:nvSpPr>
            <p:cNvPr id="67" name="Freeform 51"/>
            <p:cNvSpPr>
              <a:spLocks noEditPoints="1"/>
            </p:cNvSpPr>
            <p:nvPr/>
          </p:nvSpPr>
          <p:spPr bwMode="auto">
            <a:xfrm>
              <a:off x="9903536" y="5726887"/>
              <a:ext cx="802541" cy="701501"/>
            </a:xfrm>
            <a:custGeom>
              <a:avLst/>
              <a:gdLst>
                <a:gd name="T0" fmla="*/ 42 w 114"/>
                <a:gd name="T1" fmla="*/ 66 h 125"/>
                <a:gd name="T2" fmla="*/ 81 w 114"/>
                <a:gd name="T3" fmla="*/ 66 h 125"/>
                <a:gd name="T4" fmla="*/ 87 w 114"/>
                <a:gd name="T5" fmla="*/ 60 h 125"/>
                <a:gd name="T6" fmla="*/ 87 w 114"/>
                <a:gd name="T7" fmla="*/ 31 h 125"/>
                <a:gd name="T8" fmla="*/ 81 w 114"/>
                <a:gd name="T9" fmla="*/ 26 h 125"/>
                <a:gd name="T10" fmla="*/ 42 w 114"/>
                <a:gd name="T11" fmla="*/ 26 h 125"/>
                <a:gd name="T12" fmla="*/ 37 w 114"/>
                <a:gd name="T13" fmla="*/ 31 h 125"/>
                <a:gd name="T14" fmla="*/ 37 w 114"/>
                <a:gd name="T15" fmla="*/ 60 h 125"/>
                <a:gd name="T16" fmla="*/ 42 w 114"/>
                <a:gd name="T17" fmla="*/ 66 h 125"/>
                <a:gd name="T18" fmla="*/ 47 w 114"/>
                <a:gd name="T19" fmla="*/ 36 h 125"/>
                <a:gd name="T20" fmla="*/ 76 w 114"/>
                <a:gd name="T21" fmla="*/ 36 h 125"/>
                <a:gd name="T22" fmla="*/ 76 w 114"/>
                <a:gd name="T23" fmla="*/ 55 h 125"/>
                <a:gd name="T24" fmla="*/ 47 w 114"/>
                <a:gd name="T25" fmla="*/ 55 h 125"/>
                <a:gd name="T26" fmla="*/ 47 w 114"/>
                <a:gd name="T27" fmla="*/ 36 h 125"/>
                <a:gd name="T28" fmla="*/ 108 w 114"/>
                <a:gd name="T29" fmla="*/ 0 h 125"/>
                <a:gd name="T30" fmla="*/ 15 w 114"/>
                <a:gd name="T31" fmla="*/ 0 h 125"/>
                <a:gd name="T32" fmla="*/ 10 w 114"/>
                <a:gd name="T33" fmla="*/ 5 h 125"/>
                <a:gd name="T34" fmla="*/ 10 w 114"/>
                <a:gd name="T35" fmla="*/ 26 h 125"/>
                <a:gd name="T36" fmla="*/ 9 w 114"/>
                <a:gd name="T37" fmla="*/ 26 h 125"/>
                <a:gd name="T38" fmla="*/ 0 w 114"/>
                <a:gd name="T39" fmla="*/ 34 h 125"/>
                <a:gd name="T40" fmla="*/ 9 w 114"/>
                <a:gd name="T41" fmla="*/ 43 h 125"/>
                <a:gd name="T42" fmla="*/ 10 w 114"/>
                <a:gd name="T43" fmla="*/ 43 h 125"/>
                <a:gd name="T44" fmla="*/ 10 w 114"/>
                <a:gd name="T45" fmla="*/ 53 h 125"/>
                <a:gd name="T46" fmla="*/ 9 w 114"/>
                <a:gd name="T47" fmla="*/ 53 h 125"/>
                <a:gd name="T48" fmla="*/ 0 w 114"/>
                <a:gd name="T49" fmla="*/ 62 h 125"/>
                <a:gd name="T50" fmla="*/ 9 w 114"/>
                <a:gd name="T51" fmla="*/ 71 h 125"/>
                <a:gd name="T52" fmla="*/ 10 w 114"/>
                <a:gd name="T53" fmla="*/ 71 h 125"/>
                <a:gd name="T54" fmla="*/ 10 w 114"/>
                <a:gd name="T55" fmla="*/ 81 h 125"/>
                <a:gd name="T56" fmla="*/ 9 w 114"/>
                <a:gd name="T57" fmla="*/ 81 h 125"/>
                <a:gd name="T58" fmla="*/ 0 w 114"/>
                <a:gd name="T59" fmla="*/ 90 h 125"/>
                <a:gd name="T60" fmla="*/ 9 w 114"/>
                <a:gd name="T61" fmla="*/ 98 h 125"/>
                <a:gd name="T62" fmla="*/ 10 w 114"/>
                <a:gd name="T63" fmla="*/ 98 h 125"/>
                <a:gd name="T64" fmla="*/ 10 w 114"/>
                <a:gd name="T65" fmla="*/ 120 h 125"/>
                <a:gd name="T66" fmla="*/ 15 w 114"/>
                <a:gd name="T67" fmla="*/ 125 h 125"/>
                <a:gd name="T68" fmla="*/ 108 w 114"/>
                <a:gd name="T69" fmla="*/ 125 h 125"/>
                <a:gd name="T70" fmla="*/ 114 w 114"/>
                <a:gd name="T71" fmla="*/ 120 h 125"/>
                <a:gd name="T72" fmla="*/ 114 w 114"/>
                <a:gd name="T73" fmla="*/ 5 h 125"/>
                <a:gd name="T74" fmla="*/ 108 w 114"/>
                <a:gd name="T75" fmla="*/ 0 h 125"/>
                <a:gd name="T76" fmla="*/ 103 w 114"/>
                <a:gd name="T77" fmla="*/ 115 h 125"/>
                <a:gd name="T78" fmla="*/ 20 w 114"/>
                <a:gd name="T79" fmla="*/ 115 h 125"/>
                <a:gd name="T80" fmla="*/ 20 w 114"/>
                <a:gd name="T81" fmla="*/ 98 h 125"/>
                <a:gd name="T82" fmla="*/ 21 w 114"/>
                <a:gd name="T83" fmla="*/ 98 h 125"/>
                <a:gd name="T84" fmla="*/ 30 w 114"/>
                <a:gd name="T85" fmla="*/ 90 h 125"/>
                <a:gd name="T86" fmla="*/ 21 w 114"/>
                <a:gd name="T87" fmla="*/ 81 h 125"/>
                <a:gd name="T88" fmla="*/ 20 w 114"/>
                <a:gd name="T89" fmla="*/ 81 h 125"/>
                <a:gd name="T90" fmla="*/ 20 w 114"/>
                <a:gd name="T91" fmla="*/ 71 h 125"/>
                <a:gd name="T92" fmla="*/ 21 w 114"/>
                <a:gd name="T93" fmla="*/ 71 h 125"/>
                <a:gd name="T94" fmla="*/ 30 w 114"/>
                <a:gd name="T95" fmla="*/ 62 h 125"/>
                <a:gd name="T96" fmla="*/ 21 w 114"/>
                <a:gd name="T97" fmla="*/ 53 h 125"/>
                <a:gd name="T98" fmla="*/ 20 w 114"/>
                <a:gd name="T99" fmla="*/ 53 h 125"/>
                <a:gd name="T100" fmla="*/ 20 w 114"/>
                <a:gd name="T101" fmla="*/ 43 h 125"/>
                <a:gd name="T102" fmla="*/ 21 w 114"/>
                <a:gd name="T103" fmla="*/ 43 h 125"/>
                <a:gd name="T104" fmla="*/ 30 w 114"/>
                <a:gd name="T105" fmla="*/ 34 h 125"/>
                <a:gd name="T106" fmla="*/ 21 w 114"/>
                <a:gd name="T107" fmla="*/ 26 h 125"/>
                <a:gd name="T108" fmla="*/ 20 w 114"/>
                <a:gd name="T109" fmla="*/ 26 h 125"/>
                <a:gd name="T110" fmla="*/ 20 w 114"/>
                <a:gd name="T111" fmla="*/ 10 h 125"/>
                <a:gd name="T112" fmla="*/ 103 w 114"/>
                <a:gd name="T113" fmla="*/ 10 h 125"/>
                <a:gd name="T114" fmla="*/ 103 w 114"/>
                <a:gd name="T115" fmla="*/ 11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4" h="125">
                  <a:moveTo>
                    <a:pt x="42" y="66"/>
                  </a:moveTo>
                  <a:cubicBezTo>
                    <a:pt x="81" y="66"/>
                    <a:pt x="81" y="66"/>
                    <a:pt x="81" y="66"/>
                  </a:cubicBezTo>
                  <a:cubicBezTo>
                    <a:pt x="84" y="66"/>
                    <a:pt x="87" y="63"/>
                    <a:pt x="87" y="60"/>
                  </a:cubicBezTo>
                  <a:cubicBezTo>
                    <a:pt x="87" y="31"/>
                    <a:pt x="87" y="31"/>
                    <a:pt x="87" y="31"/>
                  </a:cubicBezTo>
                  <a:cubicBezTo>
                    <a:pt x="87" y="28"/>
                    <a:pt x="84" y="26"/>
                    <a:pt x="81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39" y="26"/>
                    <a:pt x="37" y="28"/>
                    <a:pt x="37" y="31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63"/>
                    <a:pt x="39" y="66"/>
                    <a:pt x="42" y="66"/>
                  </a:cubicBezTo>
                  <a:close/>
                  <a:moveTo>
                    <a:pt x="47" y="36"/>
                  </a:moveTo>
                  <a:cubicBezTo>
                    <a:pt x="76" y="36"/>
                    <a:pt x="76" y="36"/>
                    <a:pt x="76" y="36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47" y="55"/>
                    <a:pt x="47" y="55"/>
                    <a:pt x="47" y="55"/>
                  </a:cubicBezTo>
                  <a:lnTo>
                    <a:pt x="47" y="36"/>
                  </a:lnTo>
                  <a:close/>
                  <a:moveTo>
                    <a:pt x="108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2" y="0"/>
                    <a:pt x="10" y="2"/>
                    <a:pt x="10" y="5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4" y="26"/>
                    <a:pt x="0" y="30"/>
                    <a:pt x="0" y="34"/>
                  </a:cubicBezTo>
                  <a:cubicBezTo>
                    <a:pt x="0" y="39"/>
                    <a:pt x="4" y="43"/>
                    <a:pt x="9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4" y="53"/>
                    <a:pt x="0" y="57"/>
                    <a:pt x="0" y="62"/>
                  </a:cubicBezTo>
                  <a:cubicBezTo>
                    <a:pt x="0" y="67"/>
                    <a:pt x="4" y="71"/>
                    <a:pt x="9" y="71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4" y="81"/>
                    <a:pt x="0" y="85"/>
                    <a:pt x="0" y="90"/>
                  </a:cubicBezTo>
                  <a:cubicBezTo>
                    <a:pt x="0" y="94"/>
                    <a:pt x="4" y="98"/>
                    <a:pt x="9" y="98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10" y="123"/>
                    <a:pt x="12" y="125"/>
                    <a:pt x="15" y="125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11" y="125"/>
                    <a:pt x="114" y="123"/>
                    <a:pt x="114" y="120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4" y="2"/>
                    <a:pt x="111" y="0"/>
                    <a:pt x="108" y="0"/>
                  </a:cubicBezTo>
                  <a:close/>
                  <a:moveTo>
                    <a:pt x="103" y="115"/>
                  </a:moveTo>
                  <a:cubicBezTo>
                    <a:pt x="20" y="115"/>
                    <a:pt x="20" y="115"/>
                    <a:pt x="20" y="115"/>
                  </a:cubicBezTo>
                  <a:cubicBezTo>
                    <a:pt x="20" y="98"/>
                    <a:pt x="20" y="98"/>
                    <a:pt x="20" y="98"/>
                  </a:cubicBezTo>
                  <a:cubicBezTo>
                    <a:pt x="21" y="98"/>
                    <a:pt x="21" y="98"/>
                    <a:pt x="21" y="98"/>
                  </a:cubicBezTo>
                  <a:cubicBezTo>
                    <a:pt x="26" y="98"/>
                    <a:pt x="30" y="94"/>
                    <a:pt x="30" y="90"/>
                  </a:cubicBezTo>
                  <a:cubicBezTo>
                    <a:pt x="30" y="85"/>
                    <a:pt x="26" y="81"/>
                    <a:pt x="21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6" y="71"/>
                    <a:pt x="30" y="67"/>
                    <a:pt x="30" y="62"/>
                  </a:cubicBezTo>
                  <a:cubicBezTo>
                    <a:pt x="30" y="57"/>
                    <a:pt x="26" y="53"/>
                    <a:pt x="21" y="53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6" y="43"/>
                    <a:pt x="30" y="39"/>
                    <a:pt x="30" y="34"/>
                  </a:cubicBezTo>
                  <a:cubicBezTo>
                    <a:pt x="30" y="30"/>
                    <a:pt x="26" y="26"/>
                    <a:pt x="21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03" y="10"/>
                    <a:pt x="103" y="10"/>
                    <a:pt x="103" y="10"/>
                  </a:cubicBezTo>
                  <a:lnTo>
                    <a:pt x="103" y="115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endParaRPr lang="en-US" sz="24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747790" y="1576552"/>
            <a:ext cx="2829041" cy="1681310"/>
            <a:chOff x="2343978" y="1369966"/>
            <a:chExt cx="1959507" cy="1337712"/>
          </a:xfrm>
        </p:grpSpPr>
        <p:grpSp>
          <p:nvGrpSpPr>
            <p:cNvPr id="97" name="Group 11"/>
            <p:cNvGrpSpPr>
              <a:grpSpLocks noChangeAspect="1"/>
            </p:cNvGrpSpPr>
            <p:nvPr/>
          </p:nvGrpSpPr>
          <p:grpSpPr bwMode="auto">
            <a:xfrm>
              <a:off x="3037021" y="1369966"/>
              <a:ext cx="571589" cy="812187"/>
              <a:chOff x="746" y="-361"/>
              <a:chExt cx="1635" cy="2311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100" name="Oval 99"/>
              <p:cNvSpPr>
                <a:spLocks noChangeArrowheads="1"/>
              </p:cNvSpPr>
              <p:nvPr/>
            </p:nvSpPr>
            <p:spPr bwMode="auto">
              <a:xfrm>
                <a:off x="1071" y="1764"/>
                <a:ext cx="182" cy="18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100"/>
              <p:cNvSpPr>
                <a:spLocks noEditPoints="1"/>
              </p:cNvSpPr>
              <p:nvPr/>
            </p:nvSpPr>
            <p:spPr bwMode="auto">
              <a:xfrm>
                <a:off x="746" y="-361"/>
                <a:ext cx="1635" cy="1762"/>
              </a:xfrm>
              <a:custGeom>
                <a:avLst/>
                <a:gdLst>
                  <a:gd name="T0" fmla="*/ 668 w 692"/>
                  <a:gd name="T1" fmla="*/ 443 h 746"/>
                  <a:gd name="T2" fmla="*/ 611 w 692"/>
                  <a:gd name="T3" fmla="*/ 360 h 746"/>
                  <a:gd name="T4" fmla="*/ 539 w 692"/>
                  <a:gd name="T5" fmla="*/ 406 h 746"/>
                  <a:gd name="T6" fmla="*/ 610 w 692"/>
                  <a:gd name="T7" fmla="*/ 453 h 746"/>
                  <a:gd name="T8" fmla="*/ 641 w 692"/>
                  <a:gd name="T9" fmla="*/ 486 h 746"/>
                  <a:gd name="T10" fmla="*/ 629 w 692"/>
                  <a:gd name="T11" fmla="*/ 518 h 746"/>
                  <a:gd name="T12" fmla="*/ 481 w 692"/>
                  <a:gd name="T13" fmla="*/ 511 h 746"/>
                  <a:gd name="T14" fmla="*/ 445 w 692"/>
                  <a:gd name="T15" fmla="*/ 252 h 746"/>
                  <a:gd name="T16" fmla="*/ 597 w 692"/>
                  <a:gd name="T17" fmla="*/ 226 h 746"/>
                  <a:gd name="T18" fmla="*/ 655 w 692"/>
                  <a:gd name="T19" fmla="*/ 264 h 746"/>
                  <a:gd name="T20" fmla="*/ 611 w 692"/>
                  <a:gd name="T21" fmla="*/ 336 h 746"/>
                  <a:gd name="T22" fmla="*/ 670 w 692"/>
                  <a:gd name="T23" fmla="*/ 275 h 746"/>
                  <a:gd name="T24" fmla="*/ 654 w 692"/>
                  <a:gd name="T25" fmla="*/ 215 h 746"/>
                  <a:gd name="T26" fmla="*/ 442 w 692"/>
                  <a:gd name="T27" fmla="*/ 223 h 746"/>
                  <a:gd name="T28" fmla="*/ 388 w 692"/>
                  <a:gd name="T29" fmla="*/ 33 h 746"/>
                  <a:gd name="T30" fmla="*/ 310 w 692"/>
                  <a:gd name="T31" fmla="*/ 7 h 746"/>
                  <a:gd name="T32" fmla="*/ 253 w 692"/>
                  <a:gd name="T33" fmla="*/ 85 h 746"/>
                  <a:gd name="T34" fmla="*/ 225 w 692"/>
                  <a:gd name="T35" fmla="*/ 171 h 746"/>
                  <a:gd name="T36" fmla="*/ 307 w 692"/>
                  <a:gd name="T37" fmla="*/ 157 h 746"/>
                  <a:gd name="T38" fmla="*/ 312 w 692"/>
                  <a:gd name="T39" fmla="*/ 74 h 746"/>
                  <a:gd name="T40" fmla="*/ 335 w 692"/>
                  <a:gd name="T41" fmla="*/ 44 h 746"/>
                  <a:gd name="T42" fmla="*/ 337 w 692"/>
                  <a:gd name="T43" fmla="*/ 43 h 746"/>
                  <a:gd name="T44" fmla="*/ 337 w 692"/>
                  <a:gd name="T45" fmla="*/ 43 h 746"/>
                  <a:gd name="T46" fmla="*/ 338 w 692"/>
                  <a:gd name="T47" fmla="*/ 43 h 746"/>
                  <a:gd name="T48" fmla="*/ 357 w 692"/>
                  <a:gd name="T49" fmla="*/ 58 h 746"/>
                  <a:gd name="T50" fmla="*/ 410 w 692"/>
                  <a:gd name="T51" fmla="*/ 232 h 746"/>
                  <a:gd name="T52" fmla="*/ 132 w 692"/>
                  <a:gd name="T53" fmla="*/ 360 h 746"/>
                  <a:gd name="T54" fmla="*/ 46 w 692"/>
                  <a:gd name="T55" fmla="*/ 283 h 746"/>
                  <a:gd name="T56" fmla="*/ 41 w 692"/>
                  <a:gd name="T57" fmla="*/ 275 h 746"/>
                  <a:gd name="T58" fmla="*/ 48 w 692"/>
                  <a:gd name="T59" fmla="*/ 237 h 746"/>
                  <a:gd name="T60" fmla="*/ 67 w 692"/>
                  <a:gd name="T61" fmla="*/ 230 h 746"/>
                  <a:gd name="T62" fmla="*/ 151 w 692"/>
                  <a:gd name="T63" fmla="*/ 228 h 746"/>
                  <a:gd name="T64" fmla="*/ 176 w 692"/>
                  <a:gd name="T65" fmla="*/ 215 h 746"/>
                  <a:gd name="T66" fmla="*/ 60 w 692"/>
                  <a:gd name="T67" fmla="*/ 207 h 746"/>
                  <a:gd name="T68" fmla="*/ 9 w 692"/>
                  <a:gd name="T69" fmla="*/ 254 h 746"/>
                  <a:gd name="T70" fmla="*/ 106 w 692"/>
                  <a:gd name="T71" fmla="*/ 377 h 746"/>
                  <a:gd name="T72" fmla="*/ 24 w 692"/>
                  <a:gd name="T73" fmla="*/ 450 h 746"/>
                  <a:gd name="T74" fmla="*/ 31 w 692"/>
                  <a:gd name="T75" fmla="*/ 555 h 746"/>
                  <a:gd name="T76" fmla="*/ 64 w 692"/>
                  <a:gd name="T77" fmla="*/ 566 h 746"/>
                  <a:gd name="T78" fmla="*/ 133 w 692"/>
                  <a:gd name="T79" fmla="*/ 573 h 746"/>
                  <a:gd name="T80" fmla="*/ 208 w 692"/>
                  <a:gd name="T81" fmla="*/ 530 h 746"/>
                  <a:gd name="T82" fmla="*/ 88 w 692"/>
                  <a:gd name="T83" fmla="*/ 521 h 746"/>
                  <a:gd name="T84" fmla="*/ 57 w 692"/>
                  <a:gd name="T85" fmla="*/ 517 h 746"/>
                  <a:gd name="T86" fmla="*/ 74 w 692"/>
                  <a:gd name="T87" fmla="*/ 450 h 746"/>
                  <a:gd name="T88" fmla="*/ 161 w 692"/>
                  <a:gd name="T89" fmla="*/ 415 h 746"/>
                  <a:gd name="T90" fmla="*/ 401 w 692"/>
                  <a:gd name="T91" fmla="*/ 590 h 746"/>
                  <a:gd name="T92" fmla="*/ 334 w 692"/>
                  <a:gd name="T93" fmla="*/ 721 h 746"/>
                  <a:gd name="T94" fmla="*/ 288 w 692"/>
                  <a:gd name="T95" fmla="*/ 660 h 746"/>
                  <a:gd name="T96" fmla="*/ 255 w 692"/>
                  <a:gd name="T97" fmla="*/ 592 h 746"/>
                  <a:gd name="T98" fmla="*/ 295 w 692"/>
                  <a:gd name="T99" fmla="*/ 718 h 746"/>
                  <a:gd name="T100" fmla="*/ 340 w 692"/>
                  <a:gd name="T101" fmla="*/ 745 h 746"/>
                  <a:gd name="T102" fmla="*/ 409 w 692"/>
                  <a:gd name="T103" fmla="*/ 664 h 746"/>
                  <a:gd name="T104" fmla="*/ 473 w 692"/>
                  <a:gd name="T105" fmla="*/ 545 h 746"/>
                  <a:gd name="T106" fmla="*/ 631 w 692"/>
                  <a:gd name="T107" fmla="*/ 560 h 746"/>
                  <a:gd name="T108" fmla="*/ 668 w 692"/>
                  <a:gd name="T109" fmla="*/ 545 h 746"/>
                  <a:gd name="T110" fmla="*/ 684 w 692"/>
                  <a:gd name="T111" fmla="*/ 471 h 746"/>
                  <a:gd name="T112" fmla="*/ 209 w 692"/>
                  <a:gd name="T113" fmla="*/ 406 h 746"/>
                  <a:gd name="T114" fmla="*/ 414 w 692"/>
                  <a:gd name="T115" fmla="*/ 262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92" h="746">
                    <a:moveTo>
                      <a:pt x="684" y="471"/>
                    </a:moveTo>
                    <a:cubicBezTo>
                      <a:pt x="682" y="465"/>
                      <a:pt x="678" y="459"/>
                      <a:pt x="676" y="454"/>
                    </a:cubicBezTo>
                    <a:cubicBezTo>
                      <a:pt x="673" y="450"/>
                      <a:pt x="671" y="447"/>
                      <a:pt x="668" y="443"/>
                    </a:cubicBezTo>
                    <a:cubicBezTo>
                      <a:pt x="659" y="430"/>
                      <a:pt x="651" y="420"/>
                      <a:pt x="645" y="413"/>
                    </a:cubicBezTo>
                    <a:cubicBezTo>
                      <a:pt x="639" y="407"/>
                      <a:pt x="635" y="402"/>
                      <a:pt x="635" y="401"/>
                    </a:cubicBezTo>
                    <a:cubicBezTo>
                      <a:pt x="633" y="388"/>
                      <a:pt x="628" y="373"/>
                      <a:pt x="611" y="360"/>
                    </a:cubicBezTo>
                    <a:cubicBezTo>
                      <a:pt x="600" y="352"/>
                      <a:pt x="586" y="349"/>
                      <a:pt x="575" y="351"/>
                    </a:cubicBezTo>
                    <a:cubicBezTo>
                      <a:pt x="563" y="353"/>
                      <a:pt x="552" y="360"/>
                      <a:pt x="545" y="371"/>
                    </a:cubicBezTo>
                    <a:cubicBezTo>
                      <a:pt x="539" y="382"/>
                      <a:pt x="537" y="394"/>
                      <a:pt x="539" y="406"/>
                    </a:cubicBezTo>
                    <a:cubicBezTo>
                      <a:pt x="542" y="418"/>
                      <a:pt x="548" y="428"/>
                      <a:pt x="558" y="435"/>
                    </a:cubicBezTo>
                    <a:cubicBezTo>
                      <a:pt x="573" y="447"/>
                      <a:pt x="587" y="446"/>
                      <a:pt x="599" y="446"/>
                    </a:cubicBezTo>
                    <a:cubicBezTo>
                      <a:pt x="600" y="446"/>
                      <a:pt x="604" y="449"/>
                      <a:pt x="610" y="453"/>
                    </a:cubicBezTo>
                    <a:cubicBezTo>
                      <a:pt x="616" y="458"/>
                      <a:pt x="624" y="465"/>
                      <a:pt x="632" y="474"/>
                    </a:cubicBezTo>
                    <a:cubicBezTo>
                      <a:pt x="634" y="476"/>
                      <a:pt x="636" y="479"/>
                      <a:pt x="637" y="481"/>
                    </a:cubicBezTo>
                    <a:cubicBezTo>
                      <a:pt x="639" y="483"/>
                      <a:pt x="640" y="485"/>
                      <a:pt x="641" y="486"/>
                    </a:cubicBezTo>
                    <a:cubicBezTo>
                      <a:pt x="643" y="490"/>
                      <a:pt x="645" y="495"/>
                      <a:pt x="645" y="500"/>
                    </a:cubicBezTo>
                    <a:cubicBezTo>
                      <a:pt x="645" y="505"/>
                      <a:pt x="642" y="510"/>
                      <a:pt x="637" y="514"/>
                    </a:cubicBezTo>
                    <a:cubicBezTo>
                      <a:pt x="635" y="515"/>
                      <a:pt x="632" y="517"/>
                      <a:pt x="629" y="518"/>
                    </a:cubicBezTo>
                    <a:cubicBezTo>
                      <a:pt x="626" y="519"/>
                      <a:pt x="624" y="519"/>
                      <a:pt x="619" y="521"/>
                    </a:cubicBezTo>
                    <a:cubicBezTo>
                      <a:pt x="600" y="524"/>
                      <a:pt x="577" y="524"/>
                      <a:pt x="554" y="522"/>
                    </a:cubicBezTo>
                    <a:cubicBezTo>
                      <a:pt x="530" y="520"/>
                      <a:pt x="505" y="516"/>
                      <a:pt x="481" y="511"/>
                    </a:cubicBezTo>
                    <a:cubicBezTo>
                      <a:pt x="468" y="508"/>
                      <a:pt x="456" y="505"/>
                      <a:pt x="444" y="502"/>
                    </a:cubicBezTo>
                    <a:cubicBezTo>
                      <a:pt x="451" y="436"/>
                      <a:pt x="452" y="375"/>
                      <a:pt x="450" y="329"/>
                    </a:cubicBezTo>
                    <a:cubicBezTo>
                      <a:pt x="449" y="304"/>
                      <a:pt x="447" y="279"/>
                      <a:pt x="445" y="252"/>
                    </a:cubicBezTo>
                    <a:cubicBezTo>
                      <a:pt x="451" y="251"/>
                      <a:pt x="456" y="249"/>
                      <a:pt x="461" y="248"/>
                    </a:cubicBezTo>
                    <a:cubicBezTo>
                      <a:pt x="495" y="239"/>
                      <a:pt x="526" y="232"/>
                      <a:pt x="555" y="228"/>
                    </a:cubicBezTo>
                    <a:cubicBezTo>
                      <a:pt x="570" y="227"/>
                      <a:pt x="584" y="226"/>
                      <a:pt x="597" y="226"/>
                    </a:cubicBezTo>
                    <a:cubicBezTo>
                      <a:pt x="610" y="226"/>
                      <a:pt x="622" y="227"/>
                      <a:pt x="632" y="230"/>
                    </a:cubicBezTo>
                    <a:cubicBezTo>
                      <a:pt x="642" y="232"/>
                      <a:pt x="651" y="237"/>
                      <a:pt x="654" y="243"/>
                    </a:cubicBezTo>
                    <a:cubicBezTo>
                      <a:pt x="658" y="248"/>
                      <a:pt x="657" y="256"/>
                      <a:pt x="655" y="264"/>
                    </a:cubicBezTo>
                    <a:cubicBezTo>
                      <a:pt x="653" y="272"/>
                      <a:pt x="649" y="279"/>
                      <a:pt x="645" y="286"/>
                    </a:cubicBezTo>
                    <a:cubicBezTo>
                      <a:pt x="641" y="292"/>
                      <a:pt x="637" y="298"/>
                      <a:pt x="633" y="303"/>
                    </a:cubicBezTo>
                    <a:cubicBezTo>
                      <a:pt x="618" y="323"/>
                      <a:pt x="609" y="333"/>
                      <a:pt x="611" y="336"/>
                    </a:cubicBezTo>
                    <a:cubicBezTo>
                      <a:pt x="611" y="336"/>
                      <a:pt x="617" y="333"/>
                      <a:pt x="626" y="326"/>
                    </a:cubicBezTo>
                    <a:cubicBezTo>
                      <a:pt x="635" y="319"/>
                      <a:pt x="648" y="308"/>
                      <a:pt x="661" y="290"/>
                    </a:cubicBezTo>
                    <a:cubicBezTo>
                      <a:pt x="664" y="286"/>
                      <a:pt x="667" y="281"/>
                      <a:pt x="670" y="275"/>
                    </a:cubicBezTo>
                    <a:cubicBezTo>
                      <a:pt x="672" y="270"/>
                      <a:pt x="674" y="263"/>
                      <a:pt x="675" y="256"/>
                    </a:cubicBezTo>
                    <a:cubicBezTo>
                      <a:pt x="676" y="249"/>
                      <a:pt x="675" y="240"/>
                      <a:pt x="671" y="233"/>
                    </a:cubicBezTo>
                    <a:cubicBezTo>
                      <a:pt x="667" y="225"/>
                      <a:pt x="661" y="219"/>
                      <a:pt x="654" y="215"/>
                    </a:cubicBezTo>
                    <a:cubicBezTo>
                      <a:pt x="641" y="207"/>
                      <a:pt x="625" y="204"/>
                      <a:pt x="610" y="202"/>
                    </a:cubicBezTo>
                    <a:cubicBezTo>
                      <a:pt x="595" y="201"/>
                      <a:pt x="580" y="201"/>
                      <a:pt x="564" y="202"/>
                    </a:cubicBezTo>
                    <a:cubicBezTo>
                      <a:pt x="524" y="204"/>
                      <a:pt x="482" y="212"/>
                      <a:pt x="442" y="223"/>
                    </a:cubicBezTo>
                    <a:cubicBezTo>
                      <a:pt x="440" y="208"/>
                      <a:pt x="438" y="192"/>
                      <a:pt x="435" y="177"/>
                    </a:cubicBezTo>
                    <a:cubicBezTo>
                      <a:pt x="431" y="152"/>
                      <a:pt x="426" y="126"/>
                      <a:pt x="418" y="102"/>
                    </a:cubicBezTo>
                    <a:cubicBezTo>
                      <a:pt x="411" y="78"/>
                      <a:pt x="402" y="54"/>
                      <a:pt x="388" y="33"/>
                    </a:cubicBezTo>
                    <a:cubicBezTo>
                      <a:pt x="381" y="22"/>
                      <a:pt x="372" y="12"/>
                      <a:pt x="357" y="5"/>
                    </a:cubicBezTo>
                    <a:cubicBezTo>
                      <a:pt x="349" y="1"/>
                      <a:pt x="340" y="0"/>
                      <a:pt x="332" y="0"/>
                    </a:cubicBezTo>
                    <a:cubicBezTo>
                      <a:pt x="324" y="1"/>
                      <a:pt x="316" y="4"/>
                      <a:pt x="310" y="7"/>
                    </a:cubicBezTo>
                    <a:cubicBezTo>
                      <a:pt x="298" y="14"/>
                      <a:pt x="290" y="23"/>
                      <a:pt x="284" y="31"/>
                    </a:cubicBezTo>
                    <a:cubicBezTo>
                      <a:pt x="278" y="38"/>
                      <a:pt x="273" y="46"/>
                      <a:pt x="270" y="52"/>
                    </a:cubicBezTo>
                    <a:cubicBezTo>
                      <a:pt x="262" y="66"/>
                      <a:pt x="257" y="77"/>
                      <a:pt x="253" y="85"/>
                    </a:cubicBezTo>
                    <a:cubicBezTo>
                      <a:pt x="249" y="93"/>
                      <a:pt x="247" y="97"/>
                      <a:pt x="246" y="98"/>
                    </a:cubicBezTo>
                    <a:cubicBezTo>
                      <a:pt x="236" y="105"/>
                      <a:pt x="224" y="115"/>
                      <a:pt x="219" y="135"/>
                    </a:cubicBezTo>
                    <a:cubicBezTo>
                      <a:pt x="216" y="148"/>
                      <a:pt x="218" y="161"/>
                      <a:pt x="225" y="171"/>
                    </a:cubicBezTo>
                    <a:cubicBezTo>
                      <a:pt x="231" y="182"/>
                      <a:pt x="242" y="189"/>
                      <a:pt x="254" y="191"/>
                    </a:cubicBezTo>
                    <a:cubicBezTo>
                      <a:pt x="266" y="193"/>
                      <a:pt x="278" y="190"/>
                      <a:pt x="288" y="184"/>
                    </a:cubicBezTo>
                    <a:cubicBezTo>
                      <a:pt x="297" y="178"/>
                      <a:pt x="304" y="168"/>
                      <a:pt x="307" y="157"/>
                    </a:cubicBezTo>
                    <a:cubicBezTo>
                      <a:pt x="311" y="139"/>
                      <a:pt x="305" y="125"/>
                      <a:pt x="300" y="114"/>
                    </a:cubicBezTo>
                    <a:cubicBezTo>
                      <a:pt x="300" y="113"/>
                      <a:pt x="300" y="109"/>
                      <a:pt x="302" y="102"/>
                    </a:cubicBezTo>
                    <a:cubicBezTo>
                      <a:pt x="304" y="95"/>
                      <a:pt x="307" y="85"/>
                      <a:pt x="312" y="74"/>
                    </a:cubicBezTo>
                    <a:cubicBezTo>
                      <a:pt x="315" y="69"/>
                      <a:pt x="317" y="63"/>
                      <a:pt x="321" y="58"/>
                    </a:cubicBezTo>
                    <a:cubicBezTo>
                      <a:pt x="324" y="52"/>
                      <a:pt x="329" y="48"/>
                      <a:pt x="332" y="45"/>
                    </a:cubicBezTo>
                    <a:cubicBezTo>
                      <a:pt x="333" y="45"/>
                      <a:pt x="334" y="44"/>
                      <a:pt x="335" y="44"/>
                    </a:cubicBezTo>
                    <a:cubicBezTo>
                      <a:pt x="335" y="44"/>
                      <a:pt x="335" y="44"/>
                      <a:pt x="336" y="44"/>
                    </a:cubicBezTo>
                    <a:cubicBezTo>
                      <a:pt x="336" y="44"/>
                      <a:pt x="336" y="43"/>
                      <a:pt x="336" y="43"/>
                    </a:cubicBezTo>
                    <a:cubicBezTo>
                      <a:pt x="336" y="43"/>
                      <a:pt x="336" y="43"/>
                      <a:pt x="337" y="43"/>
                    </a:cubicBezTo>
                    <a:cubicBezTo>
                      <a:pt x="338" y="43"/>
                      <a:pt x="338" y="43"/>
                      <a:pt x="338" y="43"/>
                    </a:cubicBezTo>
                    <a:cubicBezTo>
                      <a:pt x="338" y="43"/>
                      <a:pt x="338" y="43"/>
                      <a:pt x="338" y="43"/>
                    </a:cubicBezTo>
                    <a:cubicBezTo>
                      <a:pt x="337" y="43"/>
                      <a:pt x="338" y="43"/>
                      <a:pt x="337" y="43"/>
                    </a:cubicBezTo>
                    <a:cubicBezTo>
                      <a:pt x="337" y="43"/>
                      <a:pt x="337" y="43"/>
                      <a:pt x="337" y="43"/>
                    </a:cubicBezTo>
                    <a:cubicBezTo>
                      <a:pt x="337" y="43"/>
                      <a:pt x="337" y="43"/>
                      <a:pt x="337" y="43"/>
                    </a:cubicBezTo>
                    <a:cubicBezTo>
                      <a:pt x="338" y="43"/>
                      <a:pt x="338" y="43"/>
                      <a:pt x="338" y="43"/>
                    </a:cubicBezTo>
                    <a:cubicBezTo>
                      <a:pt x="338" y="43"/>
                      <a:pt x="338" y="43"/>
                      <a:pt x="339" y="43"/>
                    </a:cubicBezTo>
                    <a:cubicBezTo>
                      <a:pt x="339" y="43"/>
                      <a:pt x="340" y="44"/>
                      <a:pt x="341" y="44"/>
                    </a:cubicBezTo>
                    <a:cubicBezTo>
                      <a:pt x="345" y="45"/>
                      <a:pt x="351" y="50"/>
                      <a:pt x="357" y="58"/>
                    </a:cubicBezTo>
                    <a:cubicBezTo>
                      <a:pt x="367" y="72"/>
                      <a:pt x="377" y="92"/>
                      <a:pt x="384" y="114"/>
                    </a:cubicBezTo>
                    <a:cubicBezTo>
                      <a:pt x="391" y="136"/>
                      <a:pt x="397" y="160"/>
                      <a:pt x="402" y="184"/>
                    </a:cubicBezTo>
                    <a:cubicBezTo>
                      <a:pt x="405" y="200"/>
                      <a:pt x="408" y="216"/>
                      <a:pt x="410" y="232"/>
                    </a:cubicBezTo>
                    <a:cubicBezTo>
                      <a:pt x="399" y="235"/>
                      <a:pt x="387" y="239"/>
                      <a:pt x="376" y="243"/>
                    </a:cubicBezTo>
                    <a:cubicBezTo>
                      <a:pt x="317" y="263"/>
                      <a:pt x="264" y="287"/>
                      <a:pt x="225" y="307"/>
                    </a:cubicBezTo>
                    <a:cubicBezTo>
                      <a:pt x="194" y="322"/>
                      <a:pt x="163" y="340"/>
                      <a:pt x="132" y="360"/>
                    </a:cubicBezTo>
                    <a:cubicBezTo>
                      <a:pt x="122" y="353"/>
                      <a:pt x="113" y="346"/>
                      <a:pt x="104" y="339"/>
                    </a:cubicBezTo>
                    <a:cubicBezTo>
                      <a:pt x="88" y="327"/>
                      <a:pt x="74" y="315"/>
                      <a:pt x="62" y="303"/>
                    </a:cubicBezTo>
                    <a:cubicBezTo>
                      <a:pt x="56" y="296"/>
                      <a:pt x="51" y="290"/>
                      <a:pt x="46" y="283"/>
                    </a:cubicBezTo>
                    <a:cubicBezTo>
                      <a:pt x="45" y="281"/>
                      <a:pt x="45" y="281"/>
                      <a:pt x="45" y="281"/>
                    </a:cubicBezTo>
                    <a:cubicBezTo>
                      <a:pt x="43" y="279"/>
                      <a:pt x="43" y="279"/>
                      <a:pt x="43" y="279"/>
                    </a:cubicBezTo>
                    <a:cubicBezTo>
                      <a:pt x="43" y="278"/>
                      <a:pt x="42" y="276"/>
                      <a:pt x="41" y="275"/>
                    </a:cubicBezTo>
                    <a:cubicBezTo>
                      <a:pt x="40" y="272"/>
                      <a:pt x="38" y="270"/>
                      <a:pt x="37" y="267"/>
                    </a:cubicBezTo>
                    <a:cubicBezTo>
                      <a:pt x="35" y="261"/>
                      <a:pt x="35" y="255"/>
                      <a:pt x="37" y="249"/>
                    </a:cubicBezTo>
                    <a:cubicBezTo>
                      <a:pt x="39" y="244"/>
                      <a:pt x="43" y="240"/>
                      <a:pt x="48" y="237"/>
                    </a:cubicBezTo>
                    <a:cubicBezTo>
                      <a:pt x="52" y="234"/>
                      <a:pt x="57" y="232"/>
                      <a:pt x="62" y="231"/>
                    </a:cubicBezTo>
                    <a:cubicBezTo>
                      <a:pt x="64" y="230"/>
                      <a:pt x="64" y="230"/>
                      <a:pt x="64" y="230"/>
                    </a:cubicBezTo>
                    <a:cubicBezTo>
                      <a:pt x="67" y="230"/>
                      <a:pt x="67" y="230"/>
                      <a:pt x="67" y="230"/>
                    </a:cubicBezTo>
                    <a:cubicBezTo>
                      <a:pt x="71" y="229"/>
                      <a:pt x="71" y="229"/>
                      <a:pt x="71" y="229"/>
                    </a:cubicBezTo>
                    <a:cubicBezTo>
                      <a:pt x="74" y="228"/>
                      <a:pt x="78" y="228"/>
                      <a:pt x="81" y="228"/>
                    </a:cubicBezTo>
                    <a:cubicBezTo>
                      <a:pt x="107" y="225"/>
                      <a:pt x="131" y="227"/>
                      <a:pt x="151" y="228"/>
                    </a:cubicBezTo>
                    <a:cubicBezTo>
                      <a:pt x="171" y="230"/>
                      <a:pt x="189" y="233"/>
                      <a:pt x="203" y="235"/>
                    </a:cubicBezTo>
                    <a:cubicBezTo>
                      <a:pt x="231" y="239"/>
                      <a:pt x="246" y="241"/>
                      <a:pt x="247" y="238"/>
                    </a:cubicBezTo>
                    <a:cubicBezTo>
                      <a:pt x="247" y="236"/>
                      <a:pt x="221" y="225"/>
                      <a:pt x="176" y="215"/>
                    </a:cubicBezTo>
                    <a:cubicBezTo>
                      <a:pt x="154" y="210"/>
                      <a:pt x="127" y="205"/>
                      <a:pt x="97" y="205"/>
                    </a:cubicBezTo>
                    <a:cubicBezTo>
                      <a:pt x="89" y="205"/>
                      <a:pt x="81" y="205"/>
                      <a:pt x="73" y="206"/>
                    </a:cubicBezTo>
                    <a:cubicBezTo>
                      <a:pt x="69" y="206"/>
                      <a:pt x="65" y="207"/>
                      <a:pt x="60" y="207"/>
                    </a:cubicBezTo>
                    <a:cubicBezTo>
                      <a:pt x="56" y="208"/>
                      <a:pt x="51" y="209"/>
                      <a:pt x="46" y="211"/>
                    </a:cubicBezTo>
                    <a:cubicBezTo>
                      <a:pt x="37" y="214"/>
                      <a:pt x="28" y="219"/>
                      <a:pt x="21" y="226"/>
                    </a:cubicBezTo>
                    <a:cubicBezTo>
                      <a:pt x="13" y="233"/>
                      <a:pt x="9" y="244"/>
                      <a:pt x="9" y="254"/>
                    </a:cubicBezTo>
                    <a:cubicBezTo>
                      <a:pt x="9" y="276"/>
                      <a:pt x="23" y="298"/>
                      <a:pt x="34" y="311"/>
                    </a:cubicBezTo>
                    <a:cubicBezTo>
                      <a:pt x="46" y="326"/>
                      <a:pt x="59" y="339"/>
                      <a:pt x="73" y="351"/>
                    </a:cubicBezTo>
                    <a:cubicBezTo>
                      <a:pt x="84" y="360"/>
                      <a:pt x="95" y="369"/>
                      <a:pt x="106" y="377"/>
                    </a:cubicBezTo>
                    <a:cubicBezTo>
                      <a:pt x="105" y="378"/>
                      <a:pt x="105" y="378"/>
                      <a:pt x="104" y="379"/>
                    </a:cubicBezTo>
                    <a:cubicBezTo>
                      <a:pt x="85" y="392"/>
                      <a:pt x="66" y="407"/>
                      <a:pt x="49" y="424"/>
                    </a:cubicBezTo>
                    <a:cubicBezTo>
                      <a:pt x="40" y="432"/>
                      <a:pt x="32" y="440"/>
                      <a:pt x="24" y="450"/>
                    </a:cubicBezTo>
                    <a:cubicBezTo>
                      <a:pt x="18" y="458"/>
                      <a:pt x="8" y="473"/>
                      <a:pt x="4" y="486"/>
                    </a:cubicBezTo>
                    <a:cubicBezTo>
                      <a:pt x="0" y="500"/>
                      <a:pt x="0" y="515"/>
                      <a:pt x="5" y="527"/>
                    </a:cubicBezTo>
                    <a:cubicBezTo>
                      <a:pt x="11" y="540"/>
                      <a:pt x="21" y="549"/>
                      <a:pt x="31" y="555"/>
                    </a:cubicBezTo>
                    <a:cubicBezTo>
                      <a:pt x="37" y="558"/>
                      <a:pt x="43" y="560"/>
                      <a:pt x="48" y="562"/>
                    </a:cubicBezTo>
                    <a:cubicBezTo>
                      <a:pt x="51" y="563"/>
                      <a:pt x="54" y="563"/>
                      <a:pt x="57" y="564"/>
                    </a:cubicBezTo>
                    <a:cubicBezTo>
                      <a:pt x="60" y="565"/>
                      <a:pt x="61" y="565"/>
                      <a:pt x="64" y="566"/>
                    </a:cubicBezTo>
                    <a:cubicBezTo>
                      <a:pt x="72" y="568"/>
                      <a:pt x="80" y="569"/>
                      <a:pt x="87" y="569"/>
                    </a:cubicBezTo>
                    <a:cubicBezTo>
                      <a:pt x="101" y="571"/>
                      <a:pt x="112" y="571"/>
                      <a:pt x="120" y="571"/>
                    </a:cubicBezTo>
                    <a:cubicBezTo>
                      <a:pt x="128" y="572"/>
                      <a:pt x="132" y="572"/>
                      <a:pt x="133" y="573"/>
                    </a:cubicBezTo>
                    <a:cubicBezTo>
                      <a:pt x="143" y="580"/>
                      <a:pt x="156" y="587"/>
                      <a:pt x="174" y="584"/>
                    </a:cubicBezTo>
                    <a:cubicBezTo>
                      <a:pt x="186" y="582"/>
                      <a:pt x="196" y="574"/>
                      <a:pt x="203" y="565"/>
                    </a:cubicBezTo>
                    <a:cubicBezTo>
                      <a:pt x="209" y="555"/>
                      <a:pt x="211" y="542"/>
                      <a:pt x="208" y="530"/>
                    </a:cubicBezTo>
                    <a:cubicBezTo>
                      <a:pt x="202" y="505"/>
                      <a:pt x="180" y="489"/>
                      <a:pt x="159" y="492"/>
                    </a:cubicBezTo>
                    <a:cubicBezTo>
                      <a:pt x="142" y="495"/>
                      <a:pt x="134" y="506"/>
                      <a:pt x="126" y="515"/>
                    </a:cubicBezTo>
                    <a:cubicBezTo>
                      <a:pt x="125" y="517"/>
                      <a:pt x="111" y="520"/>
                      <a:pt x="88" y="521"/>
                    </a:cubicBezTo>
                    <a:cubicBezTo>
                      <a:pt x="82" y="521"/>
                      <a:pt x="76" y="521"/>
                      <a:pt x="70" y="520"/>
                    </a:cubicBezTo>
                    <a:cubicBezTo>
                      <a:pt x="66" y="519"/>
                      <a:pt x="65" y="519"/>
                      <a:pt x="63" y="519"/>
                    </a:cubicBezTo>
                    <a:cubicBezTo>
                      <a:pt x="61" y="518"/>
                      <a:pt x="59" y="518"/>
                      <a:pt x="57" y="517"/>
                    </a:cubicBezTo>
                    <a:cubicBezTo>
                      <a:pt x="52" y="515"/>
                      <a:pt x="48" y="513"/>
                      <a:pt x="45" y="508"/>
                    </a:cubicBezTo>
                    <a:cubicBezTo>
                      <a:pt x="43" y="503"/>
                      <a:pt x="43" y="497"/>
                      <a:pt x="45" y="492"/>
                    </a:cubicBezTo>
                    <a:cubicBezTo>
                      <a:pt x="47" y="483"/>
                      <a:pt x="60" y="465"/>
                      <a:pt x="74" y="450"/>
                    </a:cubicBezTo>
                    <a:cubicBezTo>
                      <a:pt x="89" y="435"/>
                      <a:pt x="106" y="420"/>
                      <a:pt x="124" y="407"/>
                    </a:cubicBezTo>
                    <a:cubicBezTo>
                      <a:pt x="128" y="404"/>
                      <a:pt x="132" y="401"/>
                      <a:pt x="136" y="398"/>
                    </a:cubicBezTo>
                    <a:cubicBezTo>
                      <a:pt x="144" y="404"/>
                      <a:pt x="153" y="409"/>
                      <a:pt x="161" y="415"/>
                    </a:cubicBezTo>
                    <a:cubicBezTo>
                      <a:pt x="222" y="451"/>
                      <a:pt x="281" y="478"/>
                      <a:pt x="326" y="496"/>
                    </a:cubicBezTo>
                    <a:cubicBezTo>
                      <a:pt x="353" y="507"/>
                      <a:pt x="381" y="517"/>
                      <a:pt x="411" y="527"/>
                    </a:cubicBezTo>
                    <a:cubicBezTo>
                      <a:pt x="408" y="549"/>
                      <a:pt x="405" y="570"/>
                      <a:pt x="401" y="590"/>
                    </a:cubicBezTo>
                    <a:cubicBezTo>
                      <a:pt x="393" y="627"/>
                      <a:pt x="384" y="662"/>
                      <a:pt x="370" y="689"/>
                    </a:cubicBezTo>
                    <a:cubicBezTo>
                      <a:pt x="363" y="702"/>
                      <a:pt x="354" y="714"/>
                      <a:pt x="346" y="719"/>
                    </a:cubicBezTo>
                    <a:cubicBezTo>
                      <a:pt x="341" y="721"/>
                      <a:pt x="338" y="722"/>
                      <a:pt x="334" y="721"/>
                    </a:cubicBezTo>
                    <a:cubicBezTo>
                      <a:pt x="330" y="721"/>
                      <a:pt x="326" y="718"/>
                      <a:pt x="322" y="715"/>
                    </a:cubicBezTo>
                    <a:cubicBezTo>
                      <a:pt x="313" y="708"/>
                      <a:pt x="307" y="698"/>
                      <a:pt x="301" y="688"/>
                    </a:cubicBezTo>
                    <a:cubicBezTo>
                      <a:pt x="296" y="679"/>
                      <a:pt x="291" y="669"/>
                      <a:pt x="288" y="660"/>
                    </a:cubicBezTo>
                    <a:cubicBezTo>
                      <a:pt x="280" y="641"/>
                      <a:pt x="275" y="625"/>
                      <a:pt x="271" y="612"/>
                    </a:cubicBezTo>
                    <a:cubicBezTo>
                      <a:pt x="262" y="585"/>
                      <a:pt x="258" y="571"/>
                      <a:pt x="255" y="572"/>
                    </a:cubicBezTo>
                    <a:cubicBezTo>
                      <a:pt x="254" y="572"/>
                      <a:pt x="254" y="579"/>
                      <a:pt x="255" y="592"/>
                    </a:cubicBezTo>
                    <a:cubicBezTo>
                      <a:pt x="256" y="604"/>
                      <a:pt x="259" y="622"/>
                      <a:pt x="265" y="644"/>
                    </a:cubicBezTo>
                    <a:cubicBezTo>
                      <a:pt x="268" y="655"/>
                      <a:pt x="271" y="667"/>
                      <a:pt x="276" y="679"/>
                    </a:cubicBezTo>
                    <a:cubicBezTo>
                      <a:pt x="281" y="691"/>
                      <a:pt x="286" y="705"/>
                      <a:pt x="295" y="718"/>
                    </a:cubicBezTo>
                    <a:cubicBezTo>
                      <a:pt x="300" y="724"/>
                      <a:pt x="305" y="731"/>
                      <a:pt x="312" y="736"/>
                    </a:cubicBezTo>
                    <a:cubicBezTo>
                      <a:pt x="316" y="739"/>
                      <a:pt x="320" y="741"/>
                      <a:pt x="325" y="743"/>
                    </a:cubicBezTo>
                    <a:cubicBezTo>
                      <a:pt x="329" y="745"/>
                      <a:pt x="335" y="746"/>
                      <a:pt x="340" y="745"/>
                    </a:cubicBezTo>
                    <a:cubicBezTo>
                      <a:pt x="351" y="745"/>
                      <a:pt x="360" y="739"/>
                      <a:pt x="368" y="733"/>
                    </a:cubicBezTo>
                    <a:cubicBezTo>
                      <a:pt x="375" y="727"/>
                      <a:pt x="380" y="720"/>
                      <a:pt x="386" y="712"/>
                    </a:cubicBezTo>
                    <a:cubicBezTo>
                      <a:pt x="395" y="697"/>
                      <a:pt x="403" y="681"/>
                      <a:pt x="409" y="664"/>
                    </a:cubicBezTo>
                    <a:cubicBezTo>
                      <a:pt x="415" y="647"/>
                      <a:pt x="420" y="630"/>
                      <a:pt x="425" y="613"/>
                    </a:cubicBezTo>
                    <a:cubicBezTo>
                      <a:pt x="431" y="587"/>
                      <a:pt x="436" y="561"/>
                      <a:pt x="439" y="535"/>
                    </a:cubicBezTo>
                    <a:cubicBezTo>
                      <a:pt x="451" y="539"/>
                      <a:pt x="462" y="542"/>
                      <a:pt x="473" y="545"/>
                    </a:cubicBezTo>
                    <a:cubicBezTo>
                      <a:pt x="499" y="551"/>
                      <a:pt x="525" y="556"/>
                      <a:pt x="550" y="559"/>
                    </a:cubicBezTo>
                    <a:cubicBezTo>
                      <a:pt x="576" y="562"/>
                      <a:pt x="601" y="564"/>
                      <a:pt x="626" y="560"/>
                    </a:cubicBezTo>
                    <a:cubicBezTo>
                      <a:pt x="631" y="560"/>
                      <a:pt x="631" y="560"/>
                      <a:pt x="631" y="560"/>
                    </a:cubicBezTo>
                    <a:cubicBezTo>
                      <a:pt x="632" y="559"/>
                      <a:pt x="635" y="559"/>
                      <a:pt x="636" y="558"/>
                    </a:cubicBezTo>
                    <a:cubicBezTo>
                      <a:pt x="640" y="558"/>
                      <a:pt x="644" y="556"/>
                      <a:pt x="648" y="555"/>
                    </a:cubicBezTo>
                    <a:cubicBezTo>
                      <a:pt x="655" y="553"/>
                      <a:pt x="662" y="549"/>
                      <a:pt x="668" y="545"/>
                    </a:cubicBezTo>
                    <a:cubicBezTo>
                      <a:pt x="674" y="540"/>
                      <a:pt x="679" y="535"/>
                      <a:pt x="683" y="529"/>
                    </a:cubicBezTo>
                    <a:cubicBezTo>
                      <a:pt x="687" y="523"/>
                      <a:pt x="689" y="516"/>
                      <a:pt x="690" y="509"/>
                    </a:cubicBezTo>
                    <a:cubicBezTo>
                      <a:pt x="692" y="496"/>
                      <a:pt x="689" y="482"/>
                      <a:pt x="684" y="471"/>
                    </a:cubicBezTo>
                    <a:close/>
                    <a:moveTo>
                      <a:pt x="414" y="493"/>
                    </a:moveTo>
                    <a:cubicBezTo>
                      <a:pt x="388" y="485"/>
                      <a:pt x="362" y="476"/>
                      <a:pt x="337" y="466"/>
                    </a:cubicBezTo>
                    <a:cubicBezTo>
                      <a:pt x="291" y="448"/>
                      <a:pt x="248" y="428"/>
                      <a:pt x="209" y="406"/>
                    </a:cubicBezTo>
                    <a:cubicBezTo>
                      <a:pt x="193" y="398"/>
                      <a:pt x="177" y="389"/>
                      <a:pt x="163" y="380"/>
                    </a:cubicBezTo>
                    <a:cubicBezTo>
                      <a:pt x="188" y="363"/>
                      <a:pt x="214" y="349"/>
                      <a:pt x="239" y="336"/>
                    </a:cubicBezTo>
                    <a:cubicBezTo>
                      <a:pt x="300" y="304"/>
                      <a:pt x="359" y="280"/>
                      <a:pt x="414" y="262"/>
                    </a:cubicBezTo>
                    <a:cubicBezTo>
                      <a:pt x="416" y="285"/>
                      <a:pt x="418" y="308"/>
                      <a:pt x="418" y="330"/>
                    </a:cubicBezTo>
                    <a:cubicBezTo>
                      <a:pt x="420" y="388"/>
                      <a:pt x="419" y="443"/>
                      <a:pt x="414" y="4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9" name="TextBox 98"/>
            <p:cNvSpPr txBox="1"/>
            <p:nvPr/>
          </p:nvSpPr>
          <p:spPr>
            <a:xfrm>
              <a:off x="2343978" y="1912589"/>
              <a:ext cx="1959507" cy="79508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90"/>
                  </a:solidFill>
                  <a:cs typeface="Cambria"/>
                </a:rPr>
                <a:t>Scientific </a:t>
              </a:r>
            </a:p>
            <a:p>
              <a:pPr algn="ctr"/>
              <a:r>
                <a:rPr lang="en-US" sz="2800" b="1" dirty="0">
                  <a:solidFill>
                    <a:srgbClr val="000090"/>
                  </a:solidFill>
                  <a:cs typeface="Cambria"/>
                </a:rPr>
                <a:t>Instruments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2968065" y="3098212"/>
            <a:ext cx="2511703" cy="2187321"/>
            <a:chOff x="1284488" y="3014033"/>
            <a:chExt cx="1739706" cy="1822768"/>
          </a:xfrm>
        </p:grpSpPr>
        <p:grpSp>
          <p:nvGrpSpPr>
            <p:cNvPr id="85" name="Group 84"/>
            <p:cNvGrpSpPr/>
            <p:nvPr/>
          </p:nvGrpSpPr>
          <p:grpSpPr>
            <a:xfrm>
              <a:off x="1557172" y="3014033"/>
              <a:ext cx="1106698" cy="1493814"/>
              <a:chOff x="-149847" y="2597608"/>
              <a:chExt cx="1106698" cy="1493814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-149847" y="2597608"/>
                <a:ext cx="1106698" cy="1493814"/>
                <a:chOff x="7622233" y="2353604"/>
                <a:chExt cx="614344" cy="614344"/>
              </a:xfrm>
              <a:solidFill>
                <a:schemeClr val="tx2"/>
              </a:solidFill>
            </p:grpSpPr>
            <p:sp>
              <p:nvSpPr>
                <p:cNvPr id="92" name="Oval 91"/>
                <p:cNvSpPr/>
                <p:nvPr/>
              </p:nvSpPr>
              <p:spPr>
                <a:xfrm>
                  <a:off x="7622233" y="2353604"/>
                  <a:ext cx="614344" cy="614344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800" b="1" dirty="0">
                    <a:solidFill>
                      <a:prstClr val="white"/>
                    </a:solidFill>
                    <a:cs typeface="Lato Light"/>
                  </a:endParaRPr>
                </a:p>
              </p:txBody>
            </p:sp>
            <p:grpSp>
              <p:nvGrpSpPr>
                <p:cNvPr id="94" name="Group 93"/>
                <p:cNvGrpSpPr/>
                <p:nvPr/>
              </p:nvGrpSpPr>
              <p:grpSpPr>
                <a:xfrm>
                  <a:off x="7703176" y="2536665"/>
                  <a:ext cx="452458" cy="248222"/>
                  <a:chOff x="2818003" y="2004021"/>
                  <a:chExt cx="1236686" cy="678458"/>
                </a:xfrm>
                <a:grpFill/>
              </p:grpSpPr>
              <p:sp>
                <p:nvSpPr>
                  <p:cNvPr id="95" name="Freeform 94"/>
                  <p:cNvSpPr>
                    <a:spLocks noEditPoints="1"/>
                  </p:cNvSpPr>
                  <p:nvPr/>
                </p:nvSpPr>
                <p:spPr bwMode="invGray">
                  <a:xfrm>
                    <a:off x="2923206" y="2004021"/>
                    <a:ext cx="1026280" cy="605461"/>
                  </a:xfrm>
                  <a:custGeom>
                    <a:avLst/>
                    <a:gdLst>
                      <a:gd name="T0" fmla="*/ 12 w 354"/>
                      <a:gd name="T1" fmla="*/ 209 h 209"/>
                      <a:gd name="T2" fmla="*/ 342 w 354"/>
                      <a:gd name="T3" fmla="*/ 209 h 209"/>
                      <a:gd name="T4" fmla="*/ 354 w 354"/>
                      <a:gd name="T5" fmla="*/ 196 h 209"/>
                      <a:gd name="T6" fmla="*/ 354 w 354"/>
                      <a:gd name="T7" fmla="*/ 12 h 209"/>
                      <a:gd name="T8" fmla="*/ 342 w 354"/>
                      <a:gd name="T9" fmla="*/ 0 h 209"/>
                      <a:gd name="T10" fmla="*/ 12 w 354"/>
                      <a:gd name="T11" fmla="*/ 0 h 209"/>
                      <a:gd name="T12" fmla="*/ 0 w 354"/>
                      <a:gd name="T13" fmla="*/ 12 h 209"/>
                      <a:gd name="T14" fmla="*/ 0 w 354"/>
                      <a:gd name="T15" fmla="*/ 196 h 209"/>
                      <a:gd name="T16" fmla="*/ 12 w 354"/>
                      <a:gd name="T17" fmla="*/ 209 h 209"/>
                      <a:gd name="T18" fmla="*/ 16 w 354"/>
                      <a:gd name="T19" fmla="*/ 12 h 209"/>
                      <a:gd name="T20" fmla="*/ 339 w 354"/>
                      <a:gd name="T21" fmla="*/ 12 h 209"/>
                      <a:gd name="T22" fmla="*/ 339 w 354"/>
                      <a:gd name="T23" fmla="*/ 197 h 209"/>
                      <a:gd name="T24" fmla="*/ 16 w 354"/>
                      <a:gd name="T25" fmla="*/ 197 h 209"/>
                      <a:gd name="T26" fmla="*/ 16 w 354"/>
                      <a:gd name="T27" fmla="*/ 12 h 2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54" h="209">
                        <a:moveTo>
                          <a:pt x="12" y="209"/>
                        </a:moveTo>
                        <a:cubicBezTo>
                          <a:pt x="342" y="209"/>
                          <a:pt x="342" y="209"/>
                          <a:pt x="342" y="209"/>
                        </a:cubicBezTo>
                        <a:cubicBezTo>
                          <a:pt x="349" y="209"/>
                          <a:pt x="354" y="203"/>
                          <a:pt x="354" y="196"/>
                        </a:cubicBezTo>
                        <a:cubicBezTo>
                          <a:pt x="354" y="12"/>
                          <a:pt x="354" y="12"/>
                          <a:pt x="354" y="12"/>
                        </a:cubicBezTo>
                        <a:cubicBezTo>
                          <a:pt x="354" y="5"/>
                          <a:pt x="349" y="0"/>
                          <a:pt x="342" y="0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5"/>
                          <a:pt x="0" y="12"/>
                        </a:cubicBezTo>
                        <a:cubicBezTo>
                          <a:pt x="0" y="196"/>
                          <a:pt x="0" y="196"/>
                          <a:pt x="0" y="196"/>
                        </a:cubicBezTo>
                        <a:cubicBezTo>
                          <a:pt x="0" y="203"/>
                          <a:pt x="5" y="209"/>
                          <a:pt x="12" y="209"/>
                        </a:cubicBezTo>
                        <a:close/>
                        <a:moveTo>
                          <a:pt x="16" y="12"/>
                        </a:moveTo>
                        <a:cubicBezTo>
                          <a:pt x="339" y="12"/>
                          <a:pt x="339" y="12"/>
                          <a:pt x="339" y="12"/>
                        </a:cubicBezTo>
                        <a:cubicBezTo>
                          <a:pt x="339" y="197"/>
                          <a:pt x="339" y="197"/>
                          <a:pt x="339" y="197"/>
                        </a:cubicBezTo>
                        <a:cubicBezTo>
                          <a:pt x="16" y="197"/>
                          <a:pt x="16" y="197"/>
                          <a:pt x="16" y="197"/>
                        </a:cubicBezTo>
                        <a:lnTo>
                          <a:pt x="16" y="12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09728" tIns="54864" rIns="109728" bIns="54864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800" b="1" dirty="0">
                      <a:solidFill>
                        <a:prstClr val="black"/>
                      </a:solidFill>
                      <a:cs typeface="Lato Light"/>
                    </a:endParaRPr>
                  </a:p>
                </p:txBody>
              </p:sp>
              <p:sp>
                <p:nvSpPr>
                  <p:cNvPr id="96" name="Freeform 95"/>
                  <p:cNvSpPr>
                    <a:spLocks noEditPoints="1"/>
                  </p:cNvSpPr>
                  <p:nvPr/>
                </p:nvSpPr>
                <p:spPr bwMode="invGray">
                  <a:xfrm>
                    <a:off x="2818003" y="2635243"/>
                    <a:ext cx="1236686" cy="47236"/>
                  </a:xfrm>
                  <a:custGeom>
                    <a:avLst/>
                    <a:gdLst>
                      <a:gd name="T0" fmla="*/ 0 w 426"/>
                      <a:gd name="T1" fmla="*/ 0 h 16"/>
                      <a:gd name="T2" fmla="*/ 17 w 426"/>
                      <a:gd name="T3" fmla="*/ 16 h 16"/>
                      <a:gd name="T4" fmla="*/ 409 w 426"/>
                      <a:gd name="T5" fmla="*/ 16 h 16"/>
                      <a:gd name="T6" fmla="*/ 426 w 426"/>
                      <a:gd name="T7" fmla="*/ 0 h 16"/>
                      <a:gd name="T8" fmla="*/ 0 w 426"/>
                      <a:gd name="T9" fmla="*/ 0 h 16"/>
                      <a:gd name="T10" fmla="*/ 228 w 426"/>
                      <a:gd name="T11" fmla="*/ 8 h 16"/>
                      <a:gd name="T12" fmla="*/ 198 w 426"/>
                      <a:gd name="T13" fmla="*/ 8 h 16"/>
                      <a:gd name="T14" fmla="*/ 190 w 426"/>
                      <a:gd name="T15" fmla="*/ 1 h 16"/>
                      <a:gd name="T16" fmla="*/ 236 w 426"/>
                      <a:gd name="T17" fmla="*/ 1 h 16"/>
                      <a:gd name="T18" fmla="*/ 228 w 426"/>
                      <a:gd name="T19" fmla="*/ 8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26" h="16">
                        <a:moveTo>
                          <a:pt x="0" y="0"/>
                        </a:moveTo>
                        <a:cubicBezTo>
                          <a:pt x="0" y="9"/>
                          <a:pt x="8" y="16"/>
                          <a:pt x="17" y="16"/>
                        </a:cubicBezTo>
                        <a:cubicBezTo>
                          <a:pt x="409" y="16"/>
                          <a:pt x="409" y="16"/>
                          <a:pt x="409" y="16"/>
                        </a:cubicBezTo>
                        <a:cubicBezTo>
                          <a:pt x="418" y="16"/>
                          <a:pt x="426" y="9"/>
                          <a:pt x="426" y="0"/>
                        </a:cubicBezTo>
                        <a:lnTo>
                          <a:pt x="0" y="0"/>
                        </a:lnTo>
                        <a:close/>
                        <a:moveTo>
                          <a:pt x="228" y="8"/>
                        </a:moveTo>
                        <a:cubicBezTo>
                          <a:pt x="198" y="8"/>
                          <a:pt x="198" y="8"/>
                          <a:pt x="198" y="8"/>
                        </a:cubicBezTo>
                        <a:cubicBezTo>
                          <a:pt x="194" y="8"/>
                          <a:pt x="191" y="5"/>
                          <a:pt x="190" y="1"/>
                        </a:cubicBezTo>
                        <a:cubicBezTo>
                          <a:pt x="236" y="1"/>
                          <a:pt x="236" y="1"/>
                          <a:pt x="236" y="1"/>
                        </a:cubicBezTo>
                        <a:cubicBezTo>
                          <a:pt x="235" y="5"/>
                          <a:pt x="232" y="8"/>
                          <a:pt x="228" y="8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09728" tIns="54864" rIns="109728" bIns="54864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800" b="1" dirty="0">
                      <a:solidFill>
                        <a:prstClr val="black"/>
                      </a:solidFill>
                      <a:cs typeface="Lato Light"/>
                    </a:endParaRPr>
                  </a:p>
                </p:txBody>
              </p:sp>
            </p:grpSp>
          </p:grpSp>
          <p:sp>
            <p:nvSpPr>
              <p:cNvPr id="91" name="Freeform 14"/>
              <p:cNvSpPr>
                <a:spLocks noChangeAspect="1" noEditPoints="1"/>
              </p:cNvSpPr>
              <p:nvPr/>
            </p:nvSpPr>
            <p:spPr bwMode="auto">
              <a:xfrm>
                <a:off x="204777" y="3128285"/>
                <a:ext cx="383395" cy="355871"/>
              </a:xfrm>
              <a:custGeom>
                <a:avLst/>
                <a:gdLst>
                  <a:gd name="T0" fmla="*/ 213 w 236"/>
                  <a:gd name="T1" fmla="*/ 109 h 274"/>
                  <a:gd name="T2" fmla="*/ 213 w 236"/>
                  <a:gd name="T3" fmla="*/ 63 h 274"/>
                  <a:gd name="T4" fmla="*/ 151 w 236"/>
                  <a:gd name="T5" fmla="*/ 0 h 274"/>
                  <a:gd name="T6" fmla="*/ 85 w 236"/>
                  <a:gd name="T7" fmla="*/ 0 h 274"/>
                  <a:gd name="T8" fmla="*/ 22 w 236"/>
                  <a:gd name="T9" fmla="*/ 63 h 274"/>
                  <a:gd name="T10" fmla="*/ 22 w 236"/>
                  <a:gd name="T11" fmla="*/ 109 h 274"/>
                  <a:gd name="T12" fmla="*/ 0 w 236"/>
                  <a:gd name="T13" fmla="*/ 139 h 274"/>
                  <a:gd name="T14" fmla="*/ 0 w 236"/>
                  <a:gd name="T15" fmla="*/ 242 h 274"/>
                  <a:gd name="T16" fmla="*/ 31 w 236"/>
                  <a:gd name="T17" fmla="*/ 274 h 274"/>
                  <a:gd name="T18" fmla="*/ 204 w 236"/>
                  <a:gd name="T19" fmla="*/ 274 h 274"/>
                  <a:gd name="T20" fmla="*/ 236 w 236"/>
                  <a:gd name="T21" fmla="*/ 242 h 274"/>
                  <a:gd name="T22" fmla="*/ 236 w 236"/>
                  <a:gd name="T23" fmla="*/ 242 h 274"/>
                  <a:gd name="T24" fmla="*/ 236 w 236"/>
                  <a:gd name="T25" fmla="*/ 139 h 274"/>
                  <a:gd name="T26" fmla="*/ 213 w 236"/>
                  <a:gd name="T27" fmla="*/ 109 h 274"/>
                  <a:gd name="T28" fmla="*/ 65 w 236"/>
                  <a:gd name="T29" fmla="*/ 63 h 274"/>
                  <a:gd name="T30" fmla="*/ 85 w 236"/>
                  <a:gd name="T31" fmla="*/ 44 h 274"/>
                  <a:gd name="T32" fmla="*/ 151 w 236"/>
                  <a:gd name="T33" fmla="*/ 44 h 274"/>
                  <a:gd name="T34" fmla="*/ 170 w 236"/>
                  <a:gd name="T35" fmla="*/ 63 h 274"/>
                  <a:gd name="T36" fmla="*/ 170 w 236"/>
                  <a:gd name="T37" fmla="*/ 107 h 274"/>
                  <a:gd name="T38" fmla="*/ 65 w 236"/>
                  <a:gd name="T39" fmla="*/ 107 h 274"/>
                  <a:gd name="T40" fmla="*/ 65 w 236"/>
                  <a:gd name="T41" fmla="*/ 63 h 274"/>
                  <a:gd name="T42" fmla="*/ 214 w 236"/>
                  <a:gd name="T43" fmla="*/ 242 h 274"/>
                  <a:gd name="T44" fmla="*/ 204 w 236"/>
                  <a:gd name="T45" fmla="*/ 252 h 274"/>
                  <a:gd name="T46" fmla="*/ 31 w 236"/>
                  <a:gd name="T47" fmla="*/ 252 h 274"/>
                  <a:gd name="T48" fmla="*/ 21 w 236"/>
                  <a:gd name="T49" fmla="*/ 242 h 274"/>
                  <a:gd name="T50" fmla="*/ 21 w 236"/>
                  <a:gd name="T51" fmla="*/ 139 h 274"/>
                  <a:gd name="T52" fmla="*/ 31 w 236"/>
                  <a:gd name="T53" fmla="*/ 129 h 274"/>
                  <a:gd name="T54" fmla="*/ 204 w 236"/>
                  <a:gd name="T55" fmla="*/ 129 h 274"/>
                  <a:gd name="T56" fmla="*/ 214 w 236"/>
                  <a:gd name="T57" fmla="*/ 139 h 274"/>
                  <a:gd name="T58" fmla="*/ 214 w 236"/>
                  <a:gd name="T59" fmla="*/ 242 h 274"/>
                  <a:gd name="T60" fmla="*/ 120 w 236"/>
                  <a:gd name="T61" fmla="*/ 150 h 274"/>
                  <a:gd name="T62" fmla="*/ 90 w 236"/>
                  <a:gd name="T63" fmla="*/ 180 h 274"/>
                  <a:gd name="T64" fmla="*/ 109 w 236"/>
                  <a:gd name="T65" fmla="*/ 208 h 274"/>
                  <a:gd name="T66" fmla="*/ 109 w 236"/>
                  <a:gd name="T67" fmla="*/ 232 h 274"/>
                  <a:gd name="T68" fmla="*/ 120 w 236"/>
                  <a:gd name="T69" fmla="*/ 243 h 274"/>
                  <a:gd name="T70" fmla="*/ 131 w 236"/>
                  <a:gd name="T71" fmla="*/ 232 h 274"/>
                  <a:gd name="T72" fmla="*/ 131 w 236"/>
                  <a:gd name="T73" fmla="*/ 208 h 274"/>
                  <a:gd name="T74" fmla="*/ 150 w 236"/>
                  <a:gd name="T75" fmla="*/ 180 h 274"/>
                  <a:gd name="T76" fmla="*/ 120 w 236"/>
                  <a:gd name="T77" fmla="*/ 150 h 274"/>
                  <a:gd name="T78" fmla="*/ 120 w 236"/>
                  <a:gd name="T79" fmla="*/ 189 h 274"/>
                  <a:gd name="T80" fmla="*/ 112 w 236"/>
                  <a:gd name="T81" fmla="*/ 180 h 274"/>
                  <a:gd name="T82" fmla="*/ 120 w 236"/>
                  <a:gd name="T83" fmla="*/ 172 h 274"/>
                  <a:gd name="T84" fmla="*/ 129 w 236"/>
                  <a:gd name="T85" fmla="*/ 180 h 274"/>
                  <a:gd name="T86" fmla="*/ 120 w 236"/>
                  <a:gd name="T87" fmla="*/ 189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36" h="274">
                    <a:moveTo>
                      <a:pt x="213" y="109"/>
                    </a:moveTo>
                    <a:cubicBezTo>
                      <a:pt x="213" y="63"/>
                      <a:pt x="213" y="63"/>
                      <a:pt x="213" y="63"/>
                    </a:cubicBezTo>
                    <a:cubicBezTo>
                      <a:pt x="213" y="28"/>
                      <a:pt x="185" y="0"/>
                      <a:pt x="151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50" y="0"/>
                      <a:pt x="22" y="28"/>
                      <a:pt x="22" y="63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9" y="113"/>
                      <a:pt x="0" y="125"/>
                      <a:pt x="0" y="139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0" y="259"/>
                      <a:pt x="14" y="274"/>
                      <a:pt x="31" y="274"/>
                    </a:cubicBezTo>
                    <a:cubicBezTo>
                      <a:pt x="204" y="274"/>
                      <a:pt x="204" y="274"/>
                      <a:pt x="204" y="274"/>
                    </a:cubicBezTo>
                    <a:cubicBezTo>
                      <a:pt x="222" y="274"/>
                      <a:pt x="236" y="259"/>
                      <a:pt x="236" y="242"/>
                    </a:cubicBezTo>
                    <a:cubicBezTo>
                      <a:pt x="236" y="242"/>
                      <a:pt x="236" y="242"/>
                      <a:pt x="236" y="242"/>
                    </a:cubicBezTo>
                    <a:cubicBezTo>
                      <a:pt x="236" y="139"/>
                      <a:pt x="236" y="139"/>
                      <a:pt x="236" y="139"/>
                    </a:cubicBezTo>
                    <a:cubicBezTo>
                      <a:pt x="236" y="125"/>
                      <a:pt x="226" y="113"/>
                      <a:pt x="213" y="109"/>
                    </a:cubicBezTo>
                    <a:close/>
                    <a:moveTo>
                      <a:pt x="65" y="63"/>
                    </a:moveTo>
                    <a:cubicBezTo>
                      <a:pt x="65" y="52"/>
                      <a:pt x="74" y="44"/>
                      <a:pt x="85" y="44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61" y="44"/>
                      <a:pt x="170" y="52"/>
                      <a:pt x="170" y="63"/>
                    </a:cubicBezTo>
                    <a:cubicBezTo>
                      <a:pt x="170" y="107"/>
                      <a:pt x="170" y="107"/>
                      <a:pt x="170" y="107"/>
                    </a:cubicBezTo>
                    <a:cubicBezTo>
                      <a:pt x="65" y="107"/>
                      <a:pt x="65" y="107"/>
                      <a:pt x="65" y="107"/>
                    </a:cubicBezTo>
                    <a:lnTo>
                      <a:pt x="65" y="63"/>
                    </a:lnTo>
                    <a:close/>
                    <a:moveTo>
                      <a:pt x="214" y="242"/>
                    </a:moveTo>
                    <a:cubicBezTo>
                      <a:pt x="214" y="248"/>
                      <a:pt x="209" y="252"/>
                      <a:pt x="204" y="252"/>
                    </a:cubicBezTo>
                    <a:cubicBezTo>
                      <a:pt x="31" y="252"/>
                      <a:pt x="31" y="252"/>
                      <a:pt x="31" y="252"/>
                    </a:cubicBezTo>
                    <a:cubicBezTo>
                      <a:pt x="26" y="252"/>
                      <a:pt x="21" y="248"/>
                      <a:pt x="21" y="242"/>
                    </a:cubicBezTo>
                    <a:cubicBezTo>
                      <a:pt x="21" y="139"/>
                      <a:pt x="21" y="139"/>
                      <a:pt x="21" y="139"/>
                    </a:cubicBezTo>
                    <a:cubicBezTo>
                      <a:pt x="21" y="134"/>
                      <a:pt x="26" y="129"/>
                      <a:pt x="31" y="129"/>
                    </a:cubicBezTo>
                    <a:cubicBezTo>
                      <a:pt x="204" y="129"/>
                      <a:pt x="204" y="129"/>
                      <a:pt x="204" y="129"/>
                    </a:cubicBezTo>
                    <a:cubicBezTo>
                      <a:pt x="209" y="129"/>
                      <a:pt x="214" y="134"/>
                      <a:pt x="214" y="139"/>
                    </a:cubicBezTo>
                    <a:cubicBezTo>
                      <a:pt x="214" y="242"/>
                      <a:pt x="214" y="242"/>
                      <a:pt x="214" y="242"/>
                    </a:cubicBezTo>
                    <a:close/>
                    <a:moveTo>
                      <a:pt x="120" y="150"/>
                    </a:moveTo>
                    <a:cubicBezTo>
                      <a:pt x="104" y="150"/>
                      <a:pt x="90" y="164"/>
                      <a:pt x="90" y="180"/>
                    </a:cubicBezTo>
                    <a:cubicBezTo>
                      <a:pt x="90" y="193"/>
                      <a:pt x="98" y="204"/>
                      <a:pt x="109" y="208"/>
                    </a:cubicBezTo>
                    <a:cubicBezTo>
                      <a:pt x="109" y="232"/>
                      <a:pt x="109" y="232"/>
                      <a:pt x="109" y="232"/>
                    </a:cubicBezTo>
                    <a:cubicBezTo>
                      <a:pt x="109" y="238"/>
                      <a:pt x="114" y="243"/>
                      <a:pt x="120" y="243"/>
                    </a:cubicBezTo>
                    <a:cubicBezTo>
                      <a:pt x="126" y="243"/>
                      <a:pt x="131" y="238"/>
                      <a:pt x="131" y="232"/>
                    </a:cubicBezTo>
                    <a:cubicBezTo>
                      <a:pt x="131" y="208"/>
                      <a:pt x="131" y="208"/>
                      <a:pt x="131" y="208"/>
                    </a:cubicBezTo>
                    <a:cubicBezTo>
                      <a:pt x="142" y="204"/>
                      <a:pt x="150" y="193"/>
                      <a:pt x="150" y="180"/>
                    </a:cubicBezTo>
                    <a:cubicBezTo>
                      <a:pt x="150" y="164"/>
                      <a:pt x="137" y="150"/>
                      <a:pt x="120" y="150"/>
                    </a:cubicBezTo>
                    <a:close/>
                    <a:moveTo>
                      <a:pt x="120" y="189"/>
                    </a:moveTo>
                    <a:cubicBezTo>
                      <a:pt x="116" y="189"/>
                      <a:pt x="112" y="185"/>
                      <a:pt x="112" y="180"/>
                    </a:cubicBezTo>
                    <a:cubicBezTo>
                      <a:pt x="112" y="176"/>
                      <a:pt x="116" y="172"/>
                      <a:pt x="120" y="172"/>
                    </a:cubicBezTo>
                    <a:cubicBezTo>
                      <a:pt x="125" y="172"/>
                      <a:pt x="129" y="176"/>
                      <a:pt x="129" y="180"/>
                    </a:cubicBezTo>
                    <a:cubicBezTo>
                      <a:pt x="129" y="185"/>
                      <a:pt x="125" y="189"/>
                      <a:pt x="120" y="189"/>
                    </a:cubicBezTo>
                    <a:close/>
                  </a:path>
                </a:pathLst>
              </a:custGeom>
              <a:solidFill>
                <a:srgbClr val="FF0000">
                  <a:alpha val="64000"/>
                </a:srgbClr>
              </a:solidFill>
              <a:ln>
                <a:noFill/>
              </a:ln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</p:grpSp>
        <p:sp>
          <p:nvSpPr>
            <p:cNvPr id="87" name="TextBox 86"/>
            <p:cNvSpPr txBox="1"/>
            <p:nvPr/>
          </p:nvSpPr>
          <p:spPr>
            <a:xfrm>
              <a:off x="1284488" y="4041712"/>
              <a:ext cx="1739706" cy="79508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90"/>
                  </a:solidFill>
                  <a:cs typeface="Cambria"/>
                </a:rPr>
                <a:t>Networking &amp; </a:t>
              </a:r>
            </a:p>
            <a:p>
              <a:pPr algn="ctr"/>
              <a:r>
                <a:rPr lang="en-US" sz="2800" b="1" dirty="0" err="1">
                  <a:solidFill>
                    <a:srgbClr val="000090"/>
                  </a:solidFill>
                  <a:cs typeface="Cambria"/>
                </a:rPr>
                <a:t>Cybersecurity</a:t>
              </a:r>
              <a:endParaRPr lang="en-US" sz="2800" b="1" dirty="0">
                <a:solidFill>
                  <a:srgbClr val="000090"/>
                </a:solidFill>
                <a:cs typeface="Cambria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575498" y="1782403"/>
            <a:ext cx="2440330" cy="1675080"/>
            <a:chOff x="9363879" y="2259901"/>
            <a:chExt cx="2440330" cy="1599306"/>
          </a:xfrm>
        </p:grpSpPr>
        <p:sp>
          <p:nvSpPr>
            <p:cNvPr id="71" name="TextBox 70"/>
            <p:cNvSpPr txBox="1"/>
            <p:nvPr/>
          </p:nvSpPr>
          <p:spPr>
            <a:xfrm>
              <a:off x="9363879" y="2905100"/>
              <a:ext cx="2440330" cy="9541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0090"/>
                  </a:solidFill>
                  <a:cs typeface="Cambria"/>
                </a:rPr>
                <a:t>Computational</a:t>
              </a:r>
            </a:p>
            <a:p>
              <a:pPr algn="ctr"/>
              <a:r>
                <a:rPr lang="en-US" sz="2800" b="1" dirty="0" smtClean="0">
                  <a:solidFill>
                    <a:srgbClr val="000090"/>
                  </a:solidFill>
                  <a:cs typeface="Cambria"/>
                </a:rPr>
                <a:t>Resources</a:t>
              </a:r>
              <a:endParaRPr lang="en-US" sz="2800" b="1" dirty="0">
                <a:solidFill>
                  <a:srgbClr val="000090"/>
                </a:solidFill>
                <a:cs typeface="Cambria"/>
              </a:endParaRPr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96907" y="2259901"/>
              <a:ext cx="865666" cy="719514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5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77830" y="7791451"/>
            <a:ext cx="1574430" cy="438150"/>
          </a:xfrm>
        </p:spPr>
        <p:txBody>
          <a:bodyPr/>
          <a:lstStyle/>
          <a:p>
            <a:fld id="{2417F772-3A58-4548-9F44-A0C0252E10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3715" y="-1"/>
            <a:ext cx="14954115" cy="83371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74184" y="4369400"/>
            <a:ext cx="78784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latin typeface="Calibri Light" panose="020F0302020204030204" pitchFamily="34" charset="0"/>
              </a:rPr>
              <a:t>CIF21 Initiative Sunsets </a:t>
            </a:r>
            <a:r>
              <a:rPr lang="en-US" sz="4800" dirty="0">
                <a:solidFill>
                  <a:srgbClr val="FFFF00"/>
                </a:solidFill>
                <a:latin typeface="Calibri Light" panose="020F0302020204030204" pitchFamily="34" charset="0"/>
              </a:rPr>
              <a:t>in 2017</a:t>
            </a:r>
          </a:p>
        </p:txBody>
      </p:sp>
    </p:spTree>
    <p:extLst>
      <p:ext uri="{BB962C8B-B14F-4D97-AF65-F5344CB8AC3E}">
        <p14:creationId xmlns:p14="http://schemas.microsoft.com/office/powerpoint/2010/main" val="177912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672" y="434360"/>
            <a:ext cx="12558431" cy="1013945"/>
          </a:xfrm>
        </p:spPr>
        <p:txBody>
          <a:bodyPr vert="horz" lIns="109728" tIns="54864" rIns="109728" bIns="54864" rtlCol="0" anchor="b">
            <a:noAutofit/>
          </a:bodyPr>
          <a:lstStyle/>
          <a:p>
            <a:r>
              <a:rPr lang="en-US" sz="3200" dirty="0" smtClean="0">
                <a:latin typeface="Calibri Light" panose="020F0302020204030204" pitchFamily="34" charset="0"/>
              </a:rPr>
              <a:t>NSF’s CIF21 </a:t>
            </a:r>
            <a:r>
              <a:rPr lang="en-US" sz="3200" dirty="0">
                <a:latin typeface="Calibri Light" panose="020F0302020204030204" pitchFamily="34" charset="0"/>
              </a:rPr>
              <a:t>fostered a rich NSF cyberinfrastructure ecosystem responsive to the </a:t>
            </a:r>
            <a:r>
              <a:rPr lang="en-US" sz="3200" i="1" dirty="0">
                <a:latin typeface="Calibri Light" panose="020F0302020204030204" pitchFamily="34" charset="0"/>
              </a:rPr>
              <a:t>evolving discovery process.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0553999" y="4457905"/>
            <a:ext cx="3595754" cy="1869970"/>
            <a:chOff x="2376585" y="4953607"/>
            <a:chExt cx="2831621" cy="1803711"/>
          </a:xfrm>
        </p:grpSpPr>
        <p:sp>
          <p:nvSpPr>
            <p:cNvPr id="102" name="Freeform 22"/>
            <p:cNvSpPr>
              <a:spLocks noChangeAspect="1" noEditPoints="1"/>
            </p:cNvSpPr>
            <p:nvPr/>
          </p:nvSpPr>
          <p:spPr bwMode="auto">
            <a:xfrm>
              <a:off x="3121020" y="4953607"/>
              <a:ext cx="1210576" cy="913583"/>
            </a:xfrm>
            <a:custGeom>
              <a:avLst/>
              <a:gdLst>
                <a:gd name="T0" fmla="*/ 559 w 3321"/>
                <a:gd name="T1" fmla="*/ 417 h 2485"/>
                <a:gd name="T2" fmla="*/ 559 w 3321"/>
                <a:gd name="T3" fmla="*/ 0 h 2485"/>
                <a:gd name="T4" fmla="*/ 559 w 3321"/>
                <a:gd name="T5" fmla="*/ 417 h 2485"/>
                <a:gd name="T6" fmla="*/ 3320 w 3321"/>
                <a:gd name="T7" fmla="*/ 1041 h 2485"/>
                <a:gd name="T8" fmla="*/ 2996 w 3321"/>
                <a:gd name="T9" fmla="*/ 462 h 2485"/>
                <a:gd name="T10" fmla="*/ 2332 w 3321"/>
                <a:gd name="T11" fmla="*/ 630 h 2485"/>
                <a:gd name="T12" fmla="*/ 2090 w 3321"/>
                <a:gd name="T13" fmla="*/ 630 h 2485"/>
                <a:gd name="T14" fmla="*/ 1426 w 3321"/>
                <a:gd name="T15" fmla="*/ 462 h 2485"/>
                <a:gd name="T16" fmla="*/ 1111 w 3321"/>
                <a:gd name="T17" fmla="*/ 1013 h 2485"/>
                <a:gd name="T18" fmla="*/ 796 w 3321"/>
                <a:gd name="T19" fmla="*/ 462 h 2485"/>
                <a:gd name="T20" fmla="*/ 132 w 3321"/>
                <a:gd name="T21" fmla="*/ 630 h 2485"/>
                <a:gd name="T22" fmla="*/ 0 w 3321"/>
                <a:gd name="T23" fmla="*/ 1094 h 2485"/>
                <a:gd name="T24" fmla="*/ 97 w 3321"/>
                <a:gd name="T25" fmla="*/ 1337 h 2485"/>
                <a:gd name="T26" fmla="*/ 300 w 3321"/>
                <a:gd name="T27" fmla="*/ 780 h 2485"/>
                <a:gd name="T28" fmla="*/ 539 w 3321"/>
                <a:gd name="T29" fmla="*/ 2320 h 2485"/>
                <a:gd name="T30" fmla="*/ 582 w 3321"/>
                <a:gd name="T31" fmla="*/ 1436 h 2485"/>
                <a:gd name="T32" fmla="*/ 740 w 3321"/>
                <a:gd name="T33" fmla="*/ 2478 h 2485"/>
                <a:gd name="T34" fmla="*/ 821 w 3321"/>
                <a:gd name="T35" fmla="*/ 780 h 2485"/>
                <a:gd name="T36" fmla="*/ 1023 w 3321"/>
                <a:gd name="T37" fmla="*/ 1337 h 2485"/>
                <a:gd name="T38" fmla="*/ 1111 w 3321"/>
                <a:gd name="T39" fmla="*/ 1401 h 2485"/>
                <a:gd name="T40" fmla="*/ 1199 w 3321"/>
                <a:gd name="T41" fmla="*/ 1337 h 2485"/>
                <a:gd name="T42" fmla="*/ 1401 w 3321"/>
                <a:gd name="T43" fmla="*/ 780 h 2485"/>
                <a:gd name="T44" fmla="*/ 1521 w 3321"/>
                <a:gd name="T45" fmla="*/ 2485 h 2485"/>
                <a:gd name="T46" fmla="*/ 1640 w 3321"/>
                <a:gd name="T47" fmla="*/ 1436 h 2485"/>
                <a:gd name="T48" fmla="*/ 1682 w 3321"/>
                <a:gd name="T49" fmla="*/ 2366 h 2485"/>
                <a:gd name="T50" fmla="*/ 1922 w 3321"/>
                <a:gd name="T51" fmla="*/ 2366 h 2485"/>
                <a:gd name="T52" fmla="*/ 1942 w 3321"/>
                <a:gd name="T53" fmla="*/ 780 h 2485"/>
                <a:gd name="T54" fmla="*/ 2184 w 3321"/>
                <a:gd name="T55" fmla="*/ 1398 h 2485"/>
                <a:gd name="T56" fmla="*/ 2238 w 3321"/>
                <a:gd name="T57" fmla="*/ 1398 h 2485"/>
                <a:gd name="T58" fmla="*/ 2479 w 3321"/>
                <a:gd name="T59" fmla="*/ 780 h 2485"/>
                <a:gd name="T60" fmla="*/ 2500 w 3321"/>
                <a:gd name="T61" fmla="*/ 2366 h 2485"/>
                <a:gd name="T62" fmla="*/ 2739 w 3321"/>
                <a:gd name="T63" fmla="*/ 2357 h 2485"/>
                <a:gd name="T64" fmla="*/ 2781 w 3321"/>
                <a:gd name="T65" fmla="*/ 1436 h 2485"/>
                <a:gd name="T66" fmla="*/ 3021 w 3321"/>
                <a:gd name="T67" fmla="*/ 2047 h 2485"/>
                <a:gd name="T68" fmla="*/ 3041 w 3321"/>
                <a:gd name="T69" fmla="*/ 780 h 2485"/>
                <a:gd name="T70" fmla="*/ 3293 w 3321"/>
                <a:gd name="T71" fmla="*/ 1399 h 2485"/>
                <a:gd name="T72" fmla="*/ 3320 w 3321"/>
                <a:gd name="T73" fmla="*/ 1041 h 2485"/>
                <a:gd name="T74" fmla="*/ 1660 w 3321"/>
                <a:gd name="T75" fmla="*/ 417 h 2485"/>
                <a:gd name="T76" fmla="*/ 1660 w 3321"/>
                <a:gd name="T77" fmla="*/ 0 h 2485"/>
                <a:gd name="T78" fmla="*/ 1660 w 3321"/>
                <a:gd name="T79" fmla="*/ 417 h 2485"/>
                <a:gd name="T80" fmla="*/ 2759 w 3321"/>
                <a:gd name="T81" fmla="*/ 417 h 2485"/>
                <a:gd name="T82" fmla="*/ 2759 w 3321"/>
                <a:gd name="T83" fmla="*/ 0 h 2485"/>
                <a:gd name="T84" fmla="*/ 2759 w 3321"/>
                <a:gd name="T85" fmla="*/ 417 h 2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21" h="2485">
                  <a:moveTo>
                    <a:pt x="559" y="417"/>
                  </a:moveTo>
                  <a:lnTo>
                    <a:pt x="559" y="417"/>
                  </a:lnTo>
                  <a:cubicBezTo>
                    <a:pt x="674" y="417"/>
                    <a:pt x="768" y="324"/>
                    <a:pt x="768" y="209"/>
                  </a:cubicBezTo>
                  <a:cubicBezTo>
                    <a:pt x="768" y="93"/>
                    <a:pt x="674" y="0"/>
                    <a:pt x="559" y="0"/>
                  </a:cubicBezTo>
                  <a:cubicBezTo>
                    <a:pt x="444" y="0"/>
                    <a:pt x="351" y="93"/>
                    <a:pt x="351" y="209"/>
                  </a:cubicBezTo>
                  <a:cubicBezTo>
                    <a:pt x="351" y="324"/>
                    <a:pt x="444" y="417"/>
                    <a:pt x="559" y="417"/>
                  </a:cubicBezTo>
                  <a:close/>
                  <a:moveTo>
                    <a:pt x="3320" y="1041"/>
                  </a:moveTo>
                  <a:lnTo>
                    <a:pt x="3320" y="1041"/>
                  </a:lnTo>
                  <a:cubicBezTo>
                    <a:pt x="3265" y="868"/>
                    <a:pt x="3199" y="663"/>
                    <a:pt x="3189" y="630"/>
                  </a:cubicBezTo>
                  <a:cubicBezTo>
                    <a:pt x="3157" y="532"/>
                    <a:pt x="3111" y="462"/>
                    <a:pt x="2996" y="462"/>
                  </a:cubicBezTo>
                  <a:lnTo>
                    <a:pt x="2525" y="462"/>
                  </a:lnTo>
                  <a:cubicBezTo>
                    <a:pt x="2410" y="462"/>
                    <a:pt x="2363" y="532"/>
                    <a:pt x="2332" y="630"/>
                  </a:cubicBezTo>
                  <a:cubicBezTo>
                    <a:pt x="2322" y="661"/>
                    <a:pt x="2263" y="845"/>
                    <a:pt x="2211" y="1010"/>
                  </a:cubicBezTo>
                  <a:cubicBezTo>
                    <a:pt x="2158" y="845"/>
                    <a:pt x="2100" y="661"/>
                    <a:pt x="2090" y="630"/>
                  </a:cubicBezTo>
                  <a:cubicBezTo>
                    <a:pt x="2058" y="532"/>
                    <a:pt x="2012" y="462"/>
                    <a:pt x="1897" y="462"/>
                  </a:cubicBezTo>
                  <a:lnTo>
                    <a:pt x="1426" y="462"/>
                  </a:lnTo>
                  <a:cubicBezTo>
                    <a:pt x="1311" y="462"/>
                    <a:pt x="1264" y="532"/>
                    <a:pt x="1233" y="630"/>
                  </a:cubicBezTo>
                  <a:cubicBezTo>
                    <a:pt x="1223" y="661"/>
                    <a:pt x="1164" y="847"/>
                    <a:pt x="1111" y="1013"/>
                  </a:cubicBezTo>
                  <a:cubicBezTo>
                    <a:pt x="1058" y="847"/>
                    <a:pt x="999" y="661"/>
                    <a:pt x="989" y="630"/>
                  </a:cubicBezTo>
                  <a:cubicBezTo>
                    <a:pt x="957" y="532"/>
                    <a:pt x="911" y="462"/>
                    <a:pt x="796" y="462"/>
                  </a:cubicBezTo>
                  <a:lnTo>
                    <a:pt x="325" y="462"/>
                  </a:lnTo>
                  <a:cubicBezTo>
                    <a:pt x="210" y="462"/>
                    <a:pt x="164" y="532"/>
                    <a:pt x="132" y="630"/>
                  </a:cubicBezTo>
                  <a:cubicBezTo>
                    <a:pt x="121" y="663"/>
                    <a:pt x="56" y="869"/>
                    <a:pt x="1" y="1041"/>
                  </a:cubicBezTo>
                  <a:cubicBezTo>
                    <a:pt x="1" y="1058"/>
                    <a:pt x="0" y="1076"/>
                    <a:pt x="0" y="1094"/>
                  </a:cubicBezTo>
                  <a:cubicBezTo>
                    <a:pt x="0" y="1198"/>
                    <a:pt x="10" y="1300"/>
                    <a:pt x="28" y="1399"/>
                  </a:cubicBezTo>
                  <a:cubicBezTo>
                    <a:pt x="60" y="1393"/>
                    <a:pt x="87" y="1370"/>
                    <a:pt x="97" y="1337"/>
                  </a:cubicBezTo>
                  <a:lnTo>
                    <a:pt x="280" y="780"/>
                  </a:lnTo>
                  <a:lnTo>
                    <a:pt x="300" y="780"/>
                  </a:lnTo>
                  <a:lnTo>
                    <a:pt x="300" y="2047"/>
                  </a:lnTo>
                  <a:cubicBezTo>
                    <a:pt x="370" y="2147"/>
                    <a:pt x="450" y="2239"/>
                    <a:pt x="539" y="2320"/>
                  </a:cubicBezTo>
                  <a:lnTo>
                    <a:pt x="539" y="1436"/>
                  </a:lnTo>
                  <a:lnTo>
                    <a:pt x="582" y="1436"/>
                  </a:lnTo>
                  <a:lnTo>
                    <a:pt x="582" y="2357"/>
                  </a:lnTo>
                  <a:cubicBezTo>
                    <a:pt x="632" y="2401"/>
                    <a:pt x="685" y="2441"/>
                    <a:pt x="740" y="2478"/>
                  </a:cubicBezTo>
                  <a:cubicBezTo>
                    <a:pt x="787" y="2462"/>
                    <a:pt x="821" y="2418"/>
                    <a:pt x="821" y="2366"/>
                  </a:cubicBezTo>
                  <a:lnTo>
                    <a:pt x="821" y="780"/>
                  </a:lnTo>
                  <a:lnTo>
                    <a:pt x="841" y="780"/>
                  </a:lnTo>
                  <a:lnTo>
                    <a:pt x="1023" y="1337"/>
                  </a:lnTo>
                  <a:cubicBezTo>
                    <a:pt x="1035" y="1374"/>
                    <a:pt x="1067" y="1398"/>
                    <a:pt x="1103" y="1401"/>
                  </a:cubicBezTo>
                  <a:cubicBezTo>
                    <a:pt x="1105" y="1401"/>
                    <a:pt x="1108" y="1401"/>
                    <a:pt x="1111" y="1401"/>
                  </a:cubicBezTo>
                  <a:cubicBezTo>
                    <a:pt x="1114" y="1401"/>
                    <a:pt x="1116" y="1401"/>
                    <a:pt x="1119" y="1401"/>
                  </a:cubicBezTo>
                  <a:cubicBezTo>
                    <a:pt x="1155" y="1398"/>
                    <a:pt x="1187" y="1374"/>
                    <a:pt x="1199" y="1337"/>
                  </a:cubicBezTo>
                  <a:lnTo>
                    <a:pt x="1381" y="780"/>
                  </a:lnTo>
                  <a:lnTo>
                    <a:pt x="1401" y="780"/>
                  </a:lnTo>
                  <a:lnTo>
                    <a:pt x="1401" y="2366"/>
                  </a:lnTo>
                  <a:cubicBezTo>
                    <a:pt x="1401" y="2432"/>
                    <a:pt x="1455" y="2485"/>
                    <a:pt x="1521" y="2485"/>
                  </a:cubicBezTo>
                  <a:cubicBezTo>
                    <a:pt x="1587" y="2485"/>
                    <a:pt x="1640" y="2432"/>
                    <a:pt x="1640" y="2366"/>
                  </a:cubicBezTo>
                  <a:lnTo>
                    <a:pt x="1640" y="1436"/>
                  </a:lnTo>
                  <a:lnTo>
                    <a:pt x="1682" y="1436"/>
                  </a:lnTo>
                  <a:lnTo>
                    <a:pt x="1682" y="2366"/>
                  </a:lnTo>
                  <a:cubicBezTo>
                    <a:pt x="1682" y="2432"/>
                    <a:pt x="1736" y="2485"/>
                    <a:pt x="1802" y="2485"/>
                  </a:cubicBezTo>
                  <a:cubicBezTo>
                    <a:pt x="1868" y="2485"/>
                    <a:pt x="1922" y="2432"/>
                    <a:pt x="1922" y="2366"/>
                  </a:cubicBezTo>
                  <a:lnTo>
                    <a:pt x="1922" y="780"/>
                  </a:lnTo>
                  <a:lnTo>
                    <a:pt x="1942" y="780"/>
                  </a:lnTo>
                  <a:lnTo>
                    <a:pt x="2122" y="1331"/>
                  </a:lnTo>
                  <a:cubicBezTo>
                    <a:pt x="2129" y="1362"/>
                    <a:pt x="2152" y="1388"/>
                    <a:pt x="2184" y="1398"/>
                  </a:cubicBezTo>
                  <a:cubicBezTo>
                    <a:pt x="2193" y="1400"/>
                    <a:pt x="2202" y="1401"/>
                    <a:pt x="2211" y="1401"/>
                  </a:cubicBezTo>
                  <a:cubicBezTo>
                    <a:pt x="2220" y="1401"/>
                    <a:pt x="2229" y="1400"/>
                    <a:pt x="2238" y="1398"/>
                  </a:cubicBezTo>
                  <a:cubicBezTo>
                    <a:pt x="2270" y="1388"/>
                    <a:pt x="2293" y="1361"/>
                    <a:pt x="2300" y="1331"/>
                  </a:cubicBezTo>
                  <a:lnTo>
                    <a:pt x="2479" y="780"/>
                  </a:lnTo>
                  <a:lnTo>
                    <a:pt x="2500" y="780"/>
                  </a:lnTo>
                  <a:lnTo>
                    <a:pt x="2500" y="2366"/>
                  </a:lnTo>
                  <a:cubicBezTo>
                    <a:pt x="2500" y="2418"/>
                    <a:pt x="2534" y="2462"/>
                    <a:pt x="2581" y="2478"/>
                  </a:cubicBezTo>
                  <a:cubicBezTo>
                    <a:pt x="2636" y="2441"/>
                    <a:pt x="2689" y="2401"/>
                    <a:pt x="2739" y="2357"/>
                  </a:cubicBezTo>
                  <a:lnTo>
                    <a:pt x="2739" y="1436"/>
                  </a:lnTo>
                  <a:lnTo>
                    <a:pt x="2781" y="1436"/>
                  </a:lnTo>
                  <a:lnTo>
                    <a:pt x="2781" y="2320"/>
                  </a:lnTo>
                  <a:cubicBezTo>
                    <a:pt x="2871" y="2239"/>
                    <a:pt x="2951" y="2147"/>
                    <a:pt x="3021" y="2047"/>
                  </a:cubicBezTo>
                  <a:lnTo>
                    <a:pt x="3021" y="780"/>
                  </a:lnTo>
                  <a:lnTo>
                    <a:pt x="3041" y="780"/>
                  </a:lnTo>
                  <a:lnTo>
                    <a:pt x="3223" y="1337"/>
                  </a:lnTo>
                  <a:cubicBezTo>
                    <a:pt x="3233" y="1370"/>
                    <a:pt x="3261" y="1393"/>
                    <a:pt x="3293" y="1399"/>
                  </a:cubicBezTo>
                  <a:cubicBezTo>
                    <a:pt x="3311" y="1300"/>
                    <a:pt x="3321" y="1198"/>
                    <a:pt x="3321" y="1094"/>
                  </a:cubicBezTo>
                  <a:cubicBezTo>
                    <a:pt x="3321" y="1076"/>
                    <a:pt x="3320" y="1058"/>
                    <a:pt x="3320" y="1041"/>
                  </a:cubicBezTo>
                  <a:close/>
                  <a:moveTo>
                    <a:pt x="1660" y="417"/>
                  </a:moveTo>
                  <a:lnTo>
                    <a:pt x="1660" y="417"/>
                  </a:lnTo>
                  <a:cubicBezTo>
                    <a:pt x="1775" y="417"/>
                    <a:pt x="1869" y="324"/>
                    <a:pt x="1869" y="209"/>
                  </a:cubicBezTo>
                  <a:cubicBezTo>
                    <a:pt x="1869" y="93"/>
                    <a:pt x="1775" y="0"/>
                    <a:pt x="1660" y="0"/>
                  </a:cubicBezTo>
                  <a:cubicBezTo>
                    <a:pt x="1545" y="0"/>
                    <a:pt x="1452" y="93"/>
                    <a:pt x="1452" y="209"/>
                  </a:cubicBezTo>
                  <a:cubicBezTo>
                    <a:pt x="1452" y="324"/>
                    <a:pt x="1545" y="417"/>
                    <a:pt x="1660" y="417"/>
                  </a:cubicBezTo>
                  <a:close/>
                  <a:moveTo>
                    <a:pt x="2759" y="417"/>
                  </a:moveTo>
                  <a:lnTo>
                    <a:pt x="2759" y="417"/>
                  </a:lnTo>
                  <a:cubicBezTo>
                    <a:pt x="2874" y="417"/>
                    <a:pt x="2968" y="324"/>
                    <a:pt x="2968" y="209"/>
                  </a:cubicBezTo>
                  <a:cubicBezTo>
                    <a:pt x="2968" y="93"/>
                    <a:pt x="2874" y="0"/>
                    <a:pt x="2759" y="0"/>
                  </a:cubicBezTo>
                  <a:cubicBezTo>
                    <a:pt x="2644" y="0"/>
                    <a:pt x="2551" y="93"/>
                    <a:pt x="2551" y="209"/>
                  </a:cubicBezTo>
                  <a:cubicBezTo>
                    <a:pt x="2551" y="324"/>
                    <a:pt x="2644" y="417"/>
                    <a:pt x="2759" y="417"/>
                  </a:cubicBezTo>
                  <a:close/>
                </a:path>
              </a:pathLst>
            </a:custGeom>
            <a:solidFill>
              <a:srgbClr val="DDC77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>
                <a:solidFill>
                  <a:prstClr val="black"/>
                </a:solidFill>
                <a:cs typeface="Cambria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376585" y="5884517"/>
              <a:ext cx="2831621" cy="8728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640" dirty="0">
                  <a:solidFill>
                    <a:prstClr val="black"/>
                  </a:solidFill>
                </a:rPr>
                <a:t>People, organizations, </a:t>
              </a:r>
            </a:p>
            <a:p>
              <a:pPr algn="ctr"/>
              <a:r>
                <a:rPr lang="en-US" sz="2640" dirty="0">
                  <a:solidFill>
                    <a:prstClr val="black"/>
                  </a:solidFill>
                </a:rPr>
                <a:t>and communities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784863" y="1861807"/>
            <a:ext cx="2244775" cy="2136711"/>
            <a:chOff x="8578402" y="4349267"/>
            <a:chExt cx="1870646" cy="1780592"/>
          </a:xfrm>
        </p:grpSpPr>
        <p:sp>
          <p:nvSpPr>
            <p:cNvPr id="61" name="TextBox 60"/>
            <p:cNvSpPr txBox="1"/>
            <p:nvPr/>
          </p:nvSpPr>
          <p:spPr>
            <a:xfrm>
              <a:off x="8578402" y="5375807"/>
              <a:ext cx="1870646" cy="7540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640" dirty="0">
                  <a:solidFill>
                    <a:prstClr val="black"/>
                  </a:solidFill>
                </a:rPr>
                <a:t>Data Infrastructure</a:t>
              </a:r>
              <a:endParaRPr lang="en-US" sz="2880" b="1" dirty="0">
                <a:solidFill>
                  <a:srgbClr val="000090"/>
                </a:solidFill>
                <a:cs typeface="Cambria"/>
              </a:endParaRPr>
            </a:p>
          </p:txBody>
        </p:sp>
        <p:sp>
          <p:nvSpPr>
            <p:cNvPr id="67" name="Freeform 51"/>
            <p:cNvSpPr>
              <a:spLocks noEditPoints="1"/>
            </p:cNvSpPr>
            <p:nvPr/>
          </p:nvSpPr>
          <p:spPr bwMode="auto">
            <a:xfrm>
              <a:off x="9031794" y="4349267"/>
              <a:ext cx="925208" cy="1041768"/>
            </a:xfrm>
            <a:custGeom>
              <a:avLst/>
              <a:gdLst>
                <a:gd name="T0" fmla="*/ 42 w 114"/>
                <a:gd name="T1" fmla="*/ 66 h 125"/>
                <a:gd name="T2" fmla="*/ 81 w 114"/>
                <a:gd name="T3" fmla="*/ 66 h 125"/>
                <a:gd name="T4" fmla="*/ 87 w 114"/>
                <a:gd name="T5" fmla="*/ 60 h 125"/>
                <a:gd name="T6" fmla="*/ 87 w 114"/>
                <a:gd name="T7" fmla="*/ 31 h 125"/>
                <a:gd name="T8" fmla="*/ 81 w 114"/>
                <a:gd name="T9" fmla="*/ 26 h 125"/>
                <a:gd name="T10" fmla="*/ 42 w 114"/>
                <a:gd name="T11" fmla="*/ 26 h 125"/>
                <a:gd name="T12" fmla="*/ 37 w 114"/>
                <a:gd name="T13" fmla="*/ 31 h 125"/>
                <a:gd name="T14" fmla="*/ 37 w 114"/>
                <a:gd name="T15" fmla="*/ 60 h 125"/>
                <a:gd name="T16" fmla="*/ 42 w 114"/>
                <a:gd name="T17" fmla="*/ 66 h 125"/>
                <a:gd name="T18" fmla="*/ 47 w 114"/>
                <a:gd name="T19" fmla="*/ 36 h 125"/>
                <a:gd name="T20" fmla="*/ 76 w 114"/>
                <a:gd name="T21" fmla="*/ 36 h 125"/>
                <a:gd name="T22" fmla="*/ 76 w 114"/>
                <a:gd name="T23" fmla="*/ 55 h 125"/>
                <a:gd name="T24" fmla="*/ 47 w 114"/>
                <a:gd name="T25" fmla="*/ 55 h 125"/>
                <a:gd name="T26" fmla="*/ 47 w 114"/>
                <a:gd name="T27" fmla="*/ 36 h 125"/>
                <a:gd name="T28" fmla="*/ 108 w 114"/>
                <a:gd name="T29" fmla="*/ 0 h 125"/>
                <a:gd name="T30" fmla="*/ 15 w 114"/>
                <a:gd name="T31" fmla="*/ 0 h 125"/>
                <a:gd name="T32" fmla="*/ 10 w 114"/>
                <a:gd name="T33" fmla="*/ 5 h 125"/>
                <a:gd name="T34" fmla="*/ 10 w 114"/>
                <a:gd name="T35" fmla="*/ 26 h 125"/>
                <a:gd name="T36" fmla="*/ 9 w 114"/>
                <a:gd name="T37" fmla="*/ 26 h 125"/>
                <a:gd name="T38" fmla="*/ 0 w 114"/>
                <a:gd name="T39" fmla="*/ 34 h 125"/>
                <a:gd name="T40" fmla="*/ 9 w 114"/>
                <a:gd name="T41" fmla="*/ 43 h 125"/>
                <a:gd name="T42" fmla="*/ 10 w 114"/>
                <a:gd name="T43" fmla="*/ 43 h 125"/>
                <a:gd name="T44" fmla="*/ 10 w 114"/>
                <a:gd name="T45" fmla="*/ 53 h 125"/>
                <a:gd name="T46" fmla="*/ 9 w 114"/>
                <a:gd name="T47" fmla="*/ 53 h 125"/>
                <a:gd name="T48" fmla="*/ 0 w 114"/>
                <a:gd name="T49" fmla="*/ 62 h 125"/>
                <a:gd name="T50" fmla="*/ 9 w 114"/>
                <a:gd name="T51" fmla="*/ 71 h 125"/>
                <a:gd name="T52" fmla="*/ 10 w 114"/>
                <a:gd name="T53" fmla="*/ 71 h 125"/>
                <a:gd name="T54" fmla="*/ 10 w 114"/>
                <a:gd name="T55" fmla="*/ 81 h 125"/>
                <a:gd name="T56" fmla="*/ 9 w 114"/>
                <a:gd name="T57" fmla="*/ 81 h 125"/>
                <a:gd name="T58" fmla="*/ 0 w 114"/>
                <a:gd name="T59" fmla="*/ 90 h 125"/>
                <a:gd name="T60" fmla="*/ 9 w 114"/>
                <a:gd name="T61" fmla="*/ 98 h 125"/>
                <a:gd name="T62" fmla="*/ 10 w 114"/>
                <a:gd name="T63" fmla="*/ 98 h 125"/>
                <a:gd name="T64" fmla="*/ 10 w 114"/>
                <a:gd name="T65" fmla="*/ 120 h 125"/>
                <a:gd name="T66" fmla="*/ 15 w 114"/>
                <a:gd name="T67" fmla="*/ 125 h 125"/>
                <a:gd name="T68" fmla="*/ 108 w 114"/>
                <a:gd name="T69" fmla="*/ 125 h 125"/>
                <a:gd name="T70" fmla="*/ 114 w 114"/>
                <a:gd name="T71" fmla="*/ 120 h 125"/>
                <a:gd name="T72" fmla="*/ 114 w 114"/>
                <a:gd name="T73" fmla="*/ 5 h 125"/>
                <a:gd name="T74" fmla="*/ 108 w 114"/>
                <a:gd name="T75" fmla="*/ 0 h 125"/>
                <a:gd name="T76" fmla="*/ 103 w 114"/>
                <a:gd name="T77" fmla="*/ 115 h 125"/>
                <a:gd name="T78" fmla="*/ 20 w 114"/>
                <a:gd name="T79" fmla="*/ 115 h 125"/>
                <a:gd name="T80" fmla="*/ 20 w 114"/>
                <a:gd name="T81" fmla="*/ 98 h 125"/>
                <a:gd name="T82" fmla="*/ 21 w 114"/>
                <a:gd name="T83" fmla="*/ 98 h 125"/>
                <a:gd name="T84" fmla="*/ 30 w 114"/>
                <a:gd name="T85" fmla="*/ 90 h 125"/>
                <a:gd name="T86" fmla="*/ 21 w 114"/>
                <a:gd name="T87" fmla="*/ 81 h 125"/>
                <a:gd name="T88" fmla="*/ 20 w 114"/>
                <a:gd name="T89" fmla="*/ 81 h 125"/>
                <a:gd name="T90" fmla="*/ 20 w 114"/>
                <a:gd name="T91" fmla="*/ 71 h 125"/>
                <a:gd name="T92" fmla="*/ 21 w 114"/>
                <a:gd name="T93" fmla="*/ 71 h 125"/>
                <a:gd name="T94" fmla="*/ 30 w 114"/>
                <a:gd name="T95" fmla="*/ 62 h 125"/>
                <a:gd name="T96" fmla="*/ 21 w 114"/>
                <a:gd name="T97" fmla="*/ 53 h 125"/>
                <a:gd name="T98" fmla="*/ 20 w 114"/>
                <a:gd name="T99" fmla="*/ 53 h 125"/>
                <a:gd name="T100" fmla="*/ 20 w 114"/>
                <a:gd name="T101" fmla="*/ 43 h 125"/>
                <a:gd name="T102" fmla="*/ 21 w 114"/>
                <a:gd name="T103" fmla="*/ 43 h 125"/>
                <a:gd name="T104" fmla="*/ 30 w 114"/>
                <a:gd name="T105" fmla="*/ 34 h 125"/>
                <a:gd name="T106" fmla="*/ 21 w 114"/>
                <a:gd name="T107" fmla="*/ 26 h 125"/>
                <a:gd name="T108" fmla="*/ 20 w 114"/>
                <a:gd name="T109" fmla="*/ 26 h 125"/>
                <a:gd name="T110" fmla="*/ 20 w 114"/>
                <a:gd name="T111" fmla="*/ 10 h 125"/>
                <a:gd name="T112" fmla="*/ 103 w 114"/>
                <a:gd name="T113" fmla="*/ 10 h 125"/>
                <a:gd name="T114" fmla="*/ 103 w 114"/>
                <a:gd name="T115" fmla="*/ 11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4" h="125">
                  <a:moveTo>
                    <a:pt x="42" y="66"/>
                  </a:moveTo>
                  <a:cubicBezTo>
                    <a:pt x="81" y="66"/>
                    <a:pt x="81" y="66"/>
                    <a:pt x="81" y="66"/>
                  </a:cubicBezTo>
                  <a:cubicBezTo>
                    <a:pt x="84" y="66"/>
                    <a:pt x="87" y="63"/>
                    <a:pt x="87" y="60"/>
                  </a:cubicBezTo>
                  <a:cubicBezTo>
                    <a:pt x="87" y="31"/>
                    <a:pt x="87" y="31"/>
                    <a:pt x="87" y="31"/>
                  </a:cubicBezTo>
                  <a:cubicBezTo>
                    <a:pt x="87" y="28"/>
                    <a:pt x="84" y="26"/>
                    <a:pt x="81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39" y="26"/>
                    <a:pt x="37" y="28"/>
                    <a:pt x="37" y="31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63"/>
                    <a:pt x="39" y="66"/>
                    <a:pt x="42" y="66"/>
                  </a:cubicBezTo>
                  <a:close/>
                  <a:moveTo>
                    <a:pt x="47" y="36"/>
                  </a:moveTo>
                  <a:cubicBezTo>
                    <a:pt x="76" y="36"/>
                    <a:pt x="76" y="36"/>
                    <a:pt x="76" y="36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47" y="55"/>
                    <a:pt x="47" y="55"/>
                    <a:pt x="47" y="55"/>
                  </a:cubicBezTo>
                  <a:lnTo>
                    <a:pt x="47" y="36"/>
                  </a:lnTo>
                  <a:close/>
                  <a:moveTo>
                    <a:pt x="108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2" y="0"/>
                    <a:pt x="10" y="2"/>
                    <a:pt x="10" y="5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4" y="26"/>
                    <a:pt x="0" y="30"/>
                    <a:pt x="0" y="34"/>
                  </a:cubicBezTo>
                  <a:cubicBezTo>
                    <a:pt x="0" y="39"/>
                    <a:pt x="4" y="43"/>
                    <a:pt x="9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4" y="53"/>
                    <a:pt x="0" y="57"/>
                    <a:pt x="0" y="62"/>
                  </a:cubicBezTo>
                  <a:cubicBezTo>
                    <a:pt x="0" y="67"/>
                    <a:pt x="4" y="71"/>
                    <a:pt x="9" y="71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4" y="81"/>
                    <a:pt x="0" y="85"/>
                    <a:pt x="0" y="90"/>
                  </a:cubicBezTo>
                  <a:cubicBezTo>
                    <a:pt x="0" y="94"/>
                    <a:pt x="4" y="98"/>
                    <a:pt x="9" y="98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10" y="123"/>
                    <a:pt x="12" y="125"/>
                    <a:pt x="15" y="125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11" y="125"/>
                    <a:pt x="114" y="123"/>
                    <a:pt x="114" y="120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4" y="2"/>
                    <a:pt x="111" y="0"/>
                    <a:pt x="108" y="0"/>
                  </a:cubicBezTo>
                  <a:close/>
                  <a:moveTo>
                    <a:pt x="103" y="115"/>
                  </a:moveTo>
                  <a:cubicBezTo>
                    <a:pt x="20" y="115"/>
                    <a:pt x="20" y="115"/>
                    <a:pt x="20" y="115"/>
                  </a:cubicBezTo>
                  <a:cubicBezTo>
                    <a:pt x="20" y="98"/>
                    <a:pt x="20" y="98"/>
                    <a:pt x="20" y="98"/>
                  </a:cubicBezTo>
                  <a:cubicBezTo>
                    <a:pt x="21" y="98"/>
                    <a:pt x="21" y="98"/>
                    <a:pt x="21" y="98"/>
                  </a:cubicBezTo>
                  <a:cubicBezTo>
                    <a:pt x="26" y="98"/>
                    <a:pt x="30" y="94"/>
                    <a:pt x="30" y="90"/>
                  </a:cubicBezTo>
                  <a:cubicBezTo>
                    <a:pt x="30" y="85"/>
                    <a:pt x="26" y="81"/>
                    <a:pt x="21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6" y="71"/>
                    <a:pt x="30" y="67"/>
                    <a:pt x="30" y="62"/>
                  </a:cubicBezTo>
                  <a:cubicBezTo>
                    <a:pt x="30" y="57"/>
                    <a:pt x="26" y="53"/>
                    <a:pt x="21" y="53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6" y="43"/>
                    <a:pt x="30" y="39"/>
                    <a:pt x="30" y="34"/>
                  </a:cubicBezTo>
                  <a:cubicBezTo>
                    <a:pt x="30" y="30"/>
                    <a:pt x="26" y="26"/>
                    <a:pt x="21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03" y="10"/>
                    <a:pt x="103" y="10"/>
                    <a:pt x="103" y="10"/>
                  </a:cubicBezTo>
                  <a:lnTo>
                    <a:pt x="103" y="115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379922" y="1637979"/>
            <a:ext cx="2456827" cy="2363272"/>
            <a:chOff x="4943658" y="4892296"/>
            <a:chExt cx="1605858" cy="1576607"/>
          </a:xfrm>
        </p:grpSpPr>
        <p:pic>
          <p:nvPicPr>
            <p:cNvPr id="44" name="Picture 2" descr="C:\Users\iqualter\Pictures\20140627_Layercake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6495" y="4892296"/>
              <a:ext cx="1311616" cy="956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4943658" y="5865243"/>
              <a:ext cx="1605858" cy="603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96952"/>
              <a:r>
                <a:rPr lang="en-US" sz="2640" dirty="0">
                  <a:solidFill>
                    <a:prstClr val="black"/>
                  </a:solidFill>
                </a:rPr>
                <a:t>Gateways, Hubs,</a:t>
              </a:r>
            </a:p>
            <a:p>
              <a:pPr algn="ctr" defTabSz="1096952"/>
              <a:r>
                <a:rPr lang="en-US" sz="2640" dirty="0">
                  <a:solidFill>
                    <a:prstClr val="black"/>
                  </a:solidFill>
                </a:rPr>
                <a:t>and Services</a:t>
              </a:r>
            </a:p>
          </p:txBody>
        </p:sp>
      </p:grpSp>
      <p:sp>
        <p:nvSpPr>
          <p:cNvPr id="36" name="Cloud 35"/>
          <p:cNvSpPr/>
          <p:nvPr/>
        </p:nvSpPr>
        <p:spPr>
          <a:xfrm>
            <a:off x="11187028" y="1882090"/>
            <a:ext cx="2466348" cy="1687004"/>
          </a:xfrm>
          <a:prstGeom prst="cloud">
            <a:avLst/>
          </a:prstGeom>
          <a:noFill/>
          <a:ln w="57150">
            <a:solidFill>
              <a:srgbClr val="0D5C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096952"/>
            <a:r>
              <a:rPr lang="en-US" sz="2640" dirty="0">
                <a:solidFill>
                  <a:prstClr val="black"/>
                </a:solidFill>
              </a:rPr>
              <a:t>Cloud Resources &amp; Services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807072" y="1816853"/>
            <a:ext cx="2416302" cy="2202268"/>
            <a:chOff x="1078794" y="1642904"/>
            <a:chExt cx="1711416" cy="1559820"/>
          </a:xfrm>
        </p:grpSpPr>
        <p:sp>
          <p:nvSpPr>
            <p:cNvPr id="42" name="TextBox 41"/>
            <p:cNvSpPr txBox="1"/>
            <p:nvPr/>
          </p:nvSpPr>
          <p:spPr>
            <a:xfrm>
              <a:off x="1078794" y="2561829"/>
              <a:ext cx="1711416" cy="6408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96952"/>
              <a:r>
                <a:rPr lang="en-US" sz="2640" dirty="0">
                  <a:solidFill>
                    <a:prstClr val="black"/>
                  </a:solidFill>
                </a:rPr>
                <a:t>CI-Enabled</a:t>
              </a:r>
            </a:p>
            <a:p>
              <a:pPr algn="ctr" defTabSz="1096952"/>
              <a:r>
                <a:rPr lang="en-US" sz="2640" dirty="0">
                  <a:solidFill>
                    <a:prstClr val="black"/>
                  </a:solidFill>
                </a:rPr>
                <a:t>Instrumentation</a:t>
              </a:r>
            </a:p>
          </p:txBody>
        </p:sp>
        <p:pic>
          <p:nvPicPr>
            <p:cNvPr id="43" name="Picture 6" descr="http://www.neoninc.org/sites/default/files/NEON_2007_v5_2_WithAttribution_rev0709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26493" y="1642904"/>
              <a:ext cx="1210743" cy="909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8" name="Group 37"/>
          <p:cNvGrpSpPr/>
          <p:nvPr/>
        </p:nvGrpSpPr>
        <p:grpSpPr>
          <a:xfrm>
            <a:off x="3572451" y="1713059"/>
            <a:ext cx="1879364" cy="2303731"/>
            <a:chOff x="2358358" y="623932"/>
            <a:chExt cx="1331114" cy="1631684"/>
          </a:xfrm>
        </p:grpSpPr>
        <p:sp>
          <p:nvSpPr>
            <p:cNvPr id="39" name="TextBox 38"/>
            <p:cNvSpPr txBox="1"/>
            <p:nvPr/>
          </p:nvSpPr>
          <p:spPr>
            <a:xfrm>
              <a:off x="2441408" y="1614721"/>
              <a:ext cx="1202588" cy="6408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96952"/>
              <a:r>
                <a:rPr lang="en-US" sz="2640" dirty="0">
                  <a:solidFill>
                    <a:prstClr val="black"/>
                  </a:solidFill>
                </a:rPr>
                <a:t>Computing</a:t>
              </a:r>
            </a:p>
            <a:p>
              <a:pPr algn="ctr" defTabSz="1096952"/>
              <a:r>
                <a:rPr lang="en-US" sz="2640" dirty="0">
                  <a:solidFill>
                    <a:prstClr val="black"/>
                  </a:solidFill>
                </a:rPr>
                <a:t>Resources</a:t>
              </a:r>
            </a:p>
          </p:txBody>
        </p:sp>
        <p:pic>
          <p:nvPicPr>
            <p:cNvPr id="40" name="Picture 8" descr="http://androidspin.com/wp-content/uploads/2013/05/Distributed-Computing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8358" y="623932"/>
              <a:ext cx="1229758" cy="922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6" descr="http://techzibits.com/wp-content/uploads/2015/07/computing-systems-technology-techzibits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034264" y="1125962"/>
              <a:ext cx="655208" cy="473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Group 46"/>
          <p:cNvGrpSpPr/>
          <p:nvPr/>
        </p:nvGrpSpPr>
        <p:grpSpPr>
          <a:xfrm>
            <a:off x="810434" y="4348885"/>
            <a:ext cx="2244461" cy="1928553"/>
            <a:chOff x="1717132" y="4258544"/>
            <a:chExt cx="2103566" cy="1826687"/>
          </a:xfrm>
        </p:grpSpPr>
        <p:pic>
          <p:nvPicPr>
            <p:cNvPr id="58" name="Content Placeholder 3" descr="GLIF_5-11_NA_2k.jpg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21700" y="4258544"/>
              <a:ext cx="1694439" cy="957679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1717132" y="5228163"/>
              <a:ext cx="2103566" cy="857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96952"/>
              <a:r>
                <a:rPr lang="en-US" sz="2640" dirty="0">
                  <a:solidFill>
                    <a:prstClr val="black"/>
                  </a:solidFill>
                </a:rPr>
                <a:t>R&amp;E Networks,</a:t>
              </a:r>
            </a:p>
            <a:p>
              <a:pPr algn="ctr" defTabSz="1096952"/>
              <a:r>
                <a:rPr lang="en-US" sz="2640" dirty="0">
                  <a:solidFill>
                    <a:prstClr val="black"/>
                  </a:solidFill>
                </a:rPr>
                <a:t>Security Layers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223807" y="4517422"/>
            <a:ext cx="2284601" cy="1735460"/>
            <a:chOff x="4419398" y="3947717"/>
            <a:chExt cx="1618134" cy="1229190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1994" y="3947717"/>
              <a:ext cx="1207967" cy="588294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4419398" y="4536011"/>
              <a:ext cx="1618134" cy="6408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96952"/>
              <a:r>
                <a:rPr lang="en-US" sz="2640" dirty="0">
                  <a:solidFill>
                    <a:prstClr val="black"/>
                  </a:solidFill>
                </a:rPr>
                <a:t>Coordination</a:t>
              </a:r>
            </a:p>
            <a:p>
              <a:pPr algn="ctr" defTabSz="1096952"/>
              <a:r>
                <a:rPr lang="en-US" sz="2640" dirty="0">
                  <a:solidFill>
                    <a:prstClr val="black"/>
                  </a:solidFill>
                </a:rPr>
                <a:t>&amp; User support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678173" y="4129510"/>
            <a:ext cx="2711191" cy="2198366"/>
            <a:chOff x="6485651" y="3651344"/>
            <a:chExt cx="1920279" cy="1557056"/>
          </a:xfrm>
        </p:grpSpPr>
        <p:pic>
          <p:nvPicPr>
            <p:cNvPr id="54" name="Picture 12" descr="Image result for software applications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5138" y="3651344"/>
              <a:ext cx="1577669" cy="1014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6485651" y="4567505"/>
              <a:ext cx="1920279" cy="6408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96952"/>
              <a:r>
                <a:rPr lang="en-US" sz="2640" dirty="0">
                  <a:solidFill>
                    <a:prstClr val="black"/>
                  </a:solidFill>
                </a:rPr>
                <a:t>Software and</a:t>
              </a:r>
            </a:p>
            <a:p>
              <a:pPr algn="ctr" defTabSz="1096952"/>
              <a:r>
                <a:rPr lang="en-US" sz="2640" dirty="0">
                  <a:solidFill>
                    <a:prstClr val="black"/>
                  </a:solidFill>
                </a:rPr>
                <a:t>Workflow Systems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8400880" y="4195941"/>
            <a:ext cx="2153119" cy="2131935"/>
            <a:chOff x="7406360" y="3197686"/>
            <a:chExt cx="1525009" cy="1510005"/>
          </a:xfrm>
        </p:grpSpPr>
        <p:pic>
          <p:nvPicPr>
            <p:cNvPr id="51" name="Picture 4" descr="http://www.hpcwire.com/wp-content/uploads/2014/08/CloudLab-logo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7593" y="3197686"/>
              <a:ext cx="691331" cy="859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Rectangle 51"/>
            <p:cNvSpPr/>
            <p:nvPr/>
          </p:nvSpPr>
          <p:spPr>
            <a:xfrm>
              <a:off x="7406360" y="4066795"/>
              <a:ext cx="1525009" cy="6408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096952"/>
              <a:r>
                <a:rPr lang="en-US" sz="2640" dirty="0">
                  <a:solidFill>
                    <a:prstClr val="black"/>
                  </a:solidFill>
                </a:rPr>
                <a:t>Pilots,</a:t>
              </a:r>
            </a:p>
            <a:p>
              <a:pPr algn="ctr" defTabSz="1096952"/>
              <a:r>
                <a:rPr lang="en-US" sz="2640" dirty="0">
                  <a:solidFill>
                    <a:prstClr val="black"/>
                  </a:solidFill>
                </a:rPr>
                <a:t>Testbeds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56791" y="6308511"/>
            <a:ext cx="12057275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60" i="1" dirty="0">
                <a:solidFill>
                  <a:srgbClr val="C00000"/>
                </a:solidFill>
              </a:rPr>
              <a:t>Many parts! …  Working together? … The right architectures? …   </a:t>
            </a:r>
          </a:p>
          <a:p>
            <a:r>
              <a:rPr lang="en-US" sz="3360" i="1" dirty="0">
                <a:solidFill>
                  <a:srgbClr val="C00000"/>
                </a:solidFill>
              </a:rPr>
              <a:t>       … Bottlenecks? … New pressures? …. Gaps? </a:t>
            </a:r>
          </a:p>
        </p:txBody>
      </p:sp>
    </p:spTree>
    <p:extLst>
      <p:ext uri="{BB962C8B-B14F-4D97-AF65-F5344CB8AC3E}">
        <p14:creationId xmlns:p14="http://schemas.microsoft.com/office/powerpoint/2010/main" val="315652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95229" y="2475673"/>
            <a:ext cx="3611394" cy="1444558"/>
            <a:chOff x="2470" y="1447821"/>
            <a:chExt cx="3009495" cy="1203798"/>
          </a:xfrm>
        </p:grpSpPr>
        <p:sp>
          <p:nvSpPr>
            <p:cNvPr id="8" name="Chevron 7"/>
            <p:cNvSpPr/>
            <p:nvPr/>
          </p:nvSpPr>
          <p:spPr>
            <a:xfrm>
              <a:off x="2470" y="1447821"/>
              <a:ext cx="3009495" cy="1203798"/>
            </a:xfrm>
            <a:prstGeom prst="chevron">
              <a:avLst/>
            </a:prstGeom>
            <a:ln w="57150">
              <a:noFill/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hevron 4"/>
            <p:cNvSpPr/>
            <p:nvPr/>
          </p:nvSpPr>
          <p:spPr>
            <a:xfrm>
              <a:off x="604369" y="1447821"/>
              <a:ext cx="1805697" cy="120379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617" tIns="43206" rIns="43206" bIns="43206" numCol="1" spcCol="1270" anchor="ctr" anchorCtr="0">
              <a:noAutofit/>
            </a:bodyPr>
            <a:lstStyle/>
            <a:p>
              <a:pPr algn="ctr" defTabSz="1440180">
                <a:lnSpc>
                  <a:spcPct val="90000"/>
                </a:lnSpc>
                <a:spcBef>
                  <a:spcPct val="0"/>
                </a:spcBef>
              </a:pPr>
              <a:r>
                <a:rPr lang="en-US" sz="3240" dirty="0" smtClean="0">
                  <a:solidFill>
                    <a:prstClr val="white"/>
                  </a:solidFill>
                </a:rPr>
                <a:t>NSF in the National Context</a:t>
              </a:r>
              <a:endParaRPr lang="en-US" sz="324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32416" y="2475673"/>
            <a:ext cx="3611394" cy="1444558"/>
            <a:chOff x="2711016" y="1447821"/>
            <a:chExt cx="3009495" cy="1203798"/>
          </a:xfrm>
        </p:grpSpPr>
        <p:sp>
          <p:nvSpPr>
            <p:cNvPr id="11" name="Chevron 10"/>
            <p:cNvSpPr/>
            <p:nvPr/>
          </p:nvSpPr>
          <p:spPr>
            <a:xfrm>
              <a:off x="2711016" y="1447821"/>
              <a:ext cx="3009495" cy="1203798"/>
            </a:xfrm>
            <a:prstGeom prst="chevron">
              <a:avLst/>
            </a:prstGeom>
            <a:ln w="57150">
              <a:noFill/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4"/>
            <p:cNvSpPr/>
            <p:nvPr/>
          </p:nvSpPr>
          <p:spPr>
            <a:xfrm>
              <a:off x="3150506" y="1447821"/>
              <a:ext cx="2153754" cy="12037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617" tIns="43206" rIns="43206" bIns="43206" numCol="1" spcCol="1270" anchor="ctr" anchorCtr="0">
              <a:noAutofit/>
            </a:bodyPr>
            <a:lstStyle/>
            <a:p>
              <a:pPr algn="ctr" defTabSz="144018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40" dirty="0" smtClean="0">
                  <a:solidFill>
                    <a:prstClr val="white"/>
                  </a:solidFill>
                </a:rPr>
                <a:t>CI as Research Infrastructure </a:t>
              </a:r>
              <a:endParaRPr lang="en-US" sz="324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733077" y="2475673"/>
            <a:ext cx="3611394" cy="1444558"/>
            <a:chOff x="5419562" y="1447821"/>
            <a:chExt cx="3009495" cy="1203798"/>
          </a:xfrm>
        </p:grpSpPr>
        <p:sp>
          <p:nvSpPr>
            <p:cNvPr id="15" name="Chevron 14"/>
            <p:cNvSpPr/>
            <p:nvPr/>
          </p:nvSpPr>
          <p:spPr>
            <a:xfrm>
              <a:off x="5419562" y="1447821"/>
              <a:ext cx="3009495" cy="1203798"/>
            </a:xfrm>
            <a:prstGeom prst="chevron">
              <a:avLst/>
            </a:prstGeom>
            <a:ln w="57150"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Chevron 4"/>
            <p:cNvSpPr/>
            <p:nvPr/>
          </p:nvSpPr>
          <p:spPr>
            <a:xfrm>
              <a:off x="6021461" y="1447821"/>
              <a:ext cx="1805697" cy="12037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617" tIns="43206" rIns="43206" bIns="43206" numCol="1" spcCol="1270" anchor="ctr" anchorCtr="0">
              <a:noAutofit/>
            </a:bodyPr>
            <a:lstStyle/>
            <a:p>
              <a:pPr algn="ctr" defTabSz="144018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40" dirty="0" smtClean="0">
                  <a:solidFill>
                    <a:prstClr val="white"/>
                  </a:solidFill>
                </a:rPr>
                <a:t>Looking </a:t>
              </a:r>
              <a:r>
                <a:rPr lang="en-US" sz="3240" dirty="0">
                  <a:solidFill>
                    <a:prstClr val="white"/>
                  </a:solidFill>
                </a:rPr>
                <a:t>Forward</a:t>
              </a:r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828807" y="67243"/>
            <a:ext cx="10972799" cy="1097280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rgbClr val="000090"/>
                </a:solidFill>
                <a:latin typeface="Calibri Light" panose="020F0302020204030204" pitchFamily="34" charset="0"/>
              </a:rPr>
              <a:t>Outline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39513" y="7627938"/>
            <a:ext cx="3290887" cy="438150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82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4961" y="1051020"/>
            <a:ext cx="11135611" cy="467142"/>
          </a:xfrm>
          <a:prstGeom prst="rect">
            <a:avLst/>
          </a:prstGeom>
          <a:solidFill>
            <a:srgbClr val="EE9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80" b="1" dirty="0">
                <a:solidFill>
                  <a:schemeClr val="tx1"/>
                </a:solidFill>
              </a:rPr>
              <a:t>RESEARCH IDEAS</a:t>
            </a:r>
          </a:p>
        </p:txBody>
      </p:sp>
      <p:sp>
        <p:nvSpPr>
          <p:cNvPr id="5" name="Rectangle 4"/>
          <p:cNvSpPr/>
          <p:nvPr/>
        </p:nvSpPr>
        <p:spPr>
          <a:xfrm>
            <a:off x="1788379" y="1551373"/>
            <a:ext cx="2080708" cy="3327418"/>
          </a:xfrm>
          <a:prstGeom prst="rect">
            <a:avLst/>
          </a:prstGeom>
          <a:solidFill>
            <a:srgbClr val="1B8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102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6652" y="1551374"/>
            <a:ext cx="3063240" cy="1691640"/>
          </a:xfrm>
          <a:prstGeom prst="rect">
            <a:avLst/>
          </a:prstGeom>
          <a:solidFill>
            <a:srgbClr val="23B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480" dirty="0"/>
          </a:p>
        </p:txBody>
      </p:sp>
      <p:sp>
        <p:nvSpPr>
          <p:cNvPr id="7" name="Rectangle 6"/>
          <p:cNvSpPr/>
          <p:nvPr/>
        </p:nvSpPr>
        <p:spPr>
          <a:xfrm>
            <a:off x="7167052" y="1551375"/>
            <a:ext cx="2174239" cy="3327416"/>
          </a:xfrm>
          <a:prstGeom prst="rect">
            <a:avLst/>
          </a:prstGeom>
          <a:solidFill>
            <a:srgbClr val="23B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32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Windows on the Universe:</a:t>
            </a:r>
          </a:p>
          <a:p>
            <a:r>
              <a:rPr lang="en-US" sz="132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The Era of Multi-messenger Astrophysics</a:t>
            </a:r>
          </a:p>
          <a:p>
            <a:pPr algn="ctr"/>
            <a:endParaRPr lang="en-US" sz="348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8315592" y="3433521"/>
            <a:ext cx="915764" cy="1333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3810" y="2656282"/>
            <a:ext cx="1947546" cy="7188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3808" y="3433521"/>
            <a:ext cx="965434" cy="13334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498772" y="1531056"/>
            <a:ext cx="2971800" cy="1691640"/>
          </a:xfrm>
          <a:prstGeom prst="rect">
            <a:avLst/>
          </a:prstGeom>
          <a:solidFill>
            <a:srgbClr val="1B8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8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9610" y="1647891"/>
            <a:ext cx="1077883" cy="15036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687493" y="1568183"/>
            <a:ext cx="18541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40" dirty="0">
                <a:solidFill>
                  <a:schemeClr val="bg1"/>
                </a:solidFill>
                <a:latin typeface="Arial Black" panose="020B0A04020102020204" pitchFamily="34" charset="0"/>
              </a:rPr>
              <a:t>The Quantum Leap:</a:t>
            </a:r>
          </a:p>
          <a:p>
            <a:r>
              <a:rPr lang="en-US" sz="1440" dirty="0">
                <a:solidFill>
                  <a:schemeClr val="bg1"/>
                </a:solidFill>
                <a:latin typeface="Arial Black" panose="020B0A04020102020204" pitchFamily="34" charset="0"/>
              </a:rPr>
              <a:t>Leading the Next Quantum Revolution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66652" y="3359856"/>
            <a:ext cx="3063240" cy="1508760"/>
          </a:xfrm>
          <a:prstGeom prst="rect">
            <a:avLst/>
          </a:prstGeom>
          <a:solidFill>
            <a:srgbClr val="1B8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80"/>
          </a:p>
        </p:txBody>
      </p:sp>
      <p:sp>
        <p:nvSpPr>
          <p:cNvPr id="15" name="TextBox 14"/>
          <p:cNvSpPr txBox="1"/>
          <p:nvPr/>
        </p:nvSpPr>
        <p:spPr>
          <a:xfrm>
            <a:off x="5513585" y="3527497"/>
            <a:ext cx="146715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40" dirty="0">
                <a:solidFill>
                  <a:schemeClr val="bg1"/>
                </a:solidFill>
                <a:latin typeface="Arial Black" panose="020B0A04020102020204" pitchFamily="34" charset="0"/>
              </a:rPr>
              <a:t>Navigating the </a:t>
            </a:r>
          </a:p>
          <a:p>
            <a:r>
              <a:rPr lang="en-US" sz="1440" dirty="0">
                <a:solidFill>
                  <a:schemeClr val="bg1"/>
                </a:solidFill>
                <a:latin typeface="Arial Black" panose="020B0A04020102020204" pitchFamily="34" charset="0"/>
              </a:rPr>
              <a:t>New Arctic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498772" y="3364937"/>
            <a:ext cx="2971800" cy="1513854"/>
          </a:xfrm>
          <a:prstGeom prst="rect">
            <a:avLst/>
          </a:prstGeom>
          <a:solidFill>
            <a:srgbClr val="189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8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6455" y="3433519"/>
            <a:ext cx="1142552" cy="136941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498774" y="3375094"/>
            <a:ext cx="189484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40" dirty="0">
                <a:solidFill>
                  <a:schemeClr val="bg1"/>
                </a:solidFill>
                <a:latin typeface="Arial Black" panose="020B0A04020102020204" pitchFamily="34" charset="0"/>
              </a:rPr>
              <a:t>Understanding the Rules of Life:</a:t>
            </a:r>
          </a:p>
          <a:p>
            <a:r>
              <a:rPr lang="en-US" sz="1440" dirty="0">
                <a:solidFill>
                  <a:schemeClr val="bg1"/>
                </a:solidFill>
                <a:latin typeface="Arial Black" panose="020B0A04020102020204" pitchFamily="34" charset="0"/>
              </a:rPr>
              <a:t>Predicting Phenotype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34962" y="4939168"/>
            <a:ext cx="11135610" cy="453769"/>
          </a:xfrm>
          <a:prstGeom prst="rect">
            <a:avLst/>
          </a:prstGeom>
          <a:solidFill>
            <a:srgbClr val="EE9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80" b="1" dirty="0">
                <a:solidFill>
                  <a:schemeClr val="tx1"/>
                </a:solidFill>
              </a:rPr>
              <a:t>PROCESS IDEAS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79266" y="5417256"/>
            <a:ext cx="5250628" cy="1244606"/>
          </a:xfrm>
          <a:prstGeom prst="rect">
            <a:avLst/>
          </a:prstGeom>
          <a:solidFill>
            <a:srgbClr val="7E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80"/>
          </a:p>
        </p:txBody>
      </p:sp>
      <p:sp>
        <p:nvSpPr>
          <p:cNvPr id="21" name="TextBox 20"/>
          <p:cNvSpPr txBox="1"/>
          <p:nvPr/>
        </p:nvSpPr>
        <p:spPr>
          <a:xfrm>
            <a:off x="1772093" y="5513264"/>
            <a:ext cx="2194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40" dirty="0">
                <a:solidFill>
                  <a:schemeClr val="bg1"/>
                </a:solidFill>
                <a:latin typeface="Arial Black" panose="020B0A04020102020204" pitchFamily="34" charset="0"/>
              </a:rPr>
              <a:t>Mid-scale Research Infrastructure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1556" y="5498536"/>
            <a:ext cx="2926080" cy="107136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72093" y="6789377"/>
            <a:ext cx="5257801" cy="1279639"/>
          </a:xfrm>
          <a:prstGeom prst="rect">
            <a:avLst/>
          </a:prstGeom>
          <a:solidFill>
            <a:srgbClr val="545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80"/>
          </a:p>
        </p:txBody>
      </p:sp>
      <p:sp>
        <p:nvSpPr>
          <p:cNvPr id="24" name="TextBox 23"/>
          <p:cNvSpPr txBox="1"/>
          <p:nvPr/>
        </p:nvSpPr>
        <p:spPr>
          <a:xfrm>
            <a:off x="4763557" y="6900612"/>
            <a:ext cx="2194561" cy="91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40" dirty="0">
                <a:solidFill>
                  <a:schemeClr val="bg1"/>
                </a:solidFill>
                <a:latin typeface="Arial Black" panose="020B0A04020102020204" pitchFamily="34" charset="0"/>
              </a:rPr>
              <a:t>Growing Convergent Research at NSF</a:t>
            </a:r>
          </a:p>
          <a:p>
            <a:endParaRPr lang="en-US" sz="1020" dirty="0">
              <a:solidFill>
                <a:schemeClr val="bg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6299" y="6896094"/>
            <a:ext cx="2871520" cy="105259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7167053" y="5417255"/>
            <a:ext cx="5303520" cy="1244606"/>
          </a:xfrm>
          <a:prstGeom prst="rect">
            <a:avLst/>
          </a:prstGeom>
          <a:solidFill>
            <a:srgbClr val="545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80"/>
          </a:p>
        </p:txBody>
      </p:sp>
      <p:sp>
        <p:nvSpPr>
          <p:cNvPr id="27" name="TextBox 26"/>
          <p:cNvSpPr txBox="1"/>
          <p:nvPr/>
        </p:nvSpPr>
        <p:spPr>
          <a:xfrm>
            <a:off x="7182293" y="5614861"/>
            <a:ext cx="20698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40" dirty="0">
                <a:solidFill>
                  <a:schemeClr val="bg1"/>
                </a:solidFill>
                <a:latin typeface="Arial Black" panose="020B0A04020102020204" pitchFamily="34" charset="0"/>
              </a:rPr>
              <a:t>NSF 2050: Seeding Innovation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1355" y="5518857"/>
            <a:ext cx="3157936" cy="104648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7182293" y="6788858"/>
            <a:ext cx="5288281" cy="1280159"/>
          </a:xfrm>
          <a:prstGeom prst="rect">
            <a:avLst/>
          </a:prstGeom>
          <a:solidFill>
            <a:srgbClr val="7E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80"/>
          </a:p>
        </p:txBody>
      </p:sp>
      <p:sp>
        <p:nvSpPr>
          <p:cNvPr id="30" name="TextBox 29"/>
          <p:cNvSpPr txBox="1"/>
          <p:nvPr/>
        </p:nvSpPr>
        <p:spPr>
          <a:xfrm>
            <a:off x="9866980" y="6896095"/>
            <a:ext cx="256145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40" dirty="0">
                <a:solidFill>
                  <a:schemeClr val="bg1"/>
                </a:solidFill>
                <a:latin typeface="Arial Black" panose="020B0A04020102020204" pitchFamily="34" charset="0"/>
              </a:rPr>
              <a:t>NSF-INCLUDES: Enhancing Science and Engineering through Diversity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3971" y="6896094"/>
            <a:ext cx="2548914" cy="105259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799431" y="3546807"/>
            <a:ext cx="194304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40" dirty="0">
                <a:solidFill>
                  <a:schemeClr val="bg1"/>
                </a:solidFill>
                <a:latin typeface="Arial Black" panose="020B0A04020102020204" pitchFamily="34" charset="0"/>
              </a:rPr>
              <a:t>Harnessing Data for 21</a:t>
            </a:r>
            <a:r>
              <a:rPr lang="en-US" sz="1440" baseline="30000" dirty="0">
                <a:solidFill>
                  <a:schemeClr val="bg1"/>
                </a:solidFill>
                <a:latin typeface="Arial Black" panose="020B0A04020102020204" pitchFamily="34" charset="0"/>
              </a:rPr>
              <a:t>st</a:t>
            </a:r>
            <a:r>
              <a:rPr lang="en-US" sz="1440" dirty="0">
                <a:solidFill>
                  <a:schemeClr val="bg1"/>
                </a:solidFill>
                <a:latin typeface="Arial Black" panose="020B0A04020102020204" pitchFamily="34" charset="0"/>
              </a:rPr>
              <a:t> Century Science and Engineering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934805" y="1635009"/>
            <a:ext cx="1529792" cy="1578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4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Work at the</a:t>
            </a:r>
          </a:p>
          <a:p>
            <a:r>
              <a:rPr lang="en-US" sz="144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Human-Technology</a:t>
            </a:r>
          </a:p>
          <a:p>
            <a:r>
              <a:rPr lang="en-US" sz="144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Frontier: Shaping the Future</a:t>
            </a:r>
          </a:p>
          <a:p>
            <a:endParaRPr lang="en-US" sz="102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4597" y="1709739"/>
            <a:ext cx="1422950" cy="137871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0005" y="3452276"/>
            <a:ext cx="1420153" cy="1326054"/>
          </a:xfrm>
          <a:prstGeom prst="rect">
            <a:avLst/>
          </a:prstGeom>
        </p:spPr>
      </p:pic>
      <p:sp>
        <p:nvSpPr>
          <p:cNvPr id="36" name="Title 1"/>
          <p:cNvSpPr txBox="1">
            <a:spLocks/>
          </p:cNvSpPr>
          <p:nvPr/>
        </p:nvSpPr>
        <p:spPr>
          <a:xfrm>
            <a:off x="829754" y="130981"/>
            <a:ext cx="12928434" cy="958485"/>
          </a:xfrm>
          <a:prstGeom prst="rect">
            <a:avLst/>
          </a:prstGeom>
        </p:spPr>
        <p:txBody>
          <a:bodyPr/>
          <a:lstStyle>
            <a:lvl1pPr algn="ctr" defTabSz="913672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4320" dirty="0">
                <a:solidFill>
                  <a:srgbClr val="000090"/>
                </a:solidFill>
                <a:latin typeface="Calibri Light" panose="020F0302020204030204" pitchFamily="34" charset="0"/>
              </a:rPr>
              <a:t>NSF “Big Ideas</a:t>
            </a:r>
            <a:r>
              <a:rPr lang="en-US" sz="4320" dirty="0" smtClean="0">
                <a:solidFill>
                  <a:srgbClr val="000090"/>
                </a:solidFill>
                <a:latin typeface="Calibri Light" panose="020F0302020204030204" pitchFamily="34" charset="0"/>
              </a:rPr>
              <a:t>” – each have demanding CI implications</a:t>
            </a:r>
            <a:endParaRPr lang="en-US" sz="4320" dirty="0">
              <a:solidFill>
                <a:srgbClr val="000090"/>
              </a:solidFill>
              <a:latin typeface="Calibri Light" panose="020F0302020204030204" pitchFamily="34" charset="0"/>
            </a:endParaRPr>
          </a:p>
        </p:txBody>
      </p:sp>
      <p:pic>
        <p:nvPicPr>
          <p:cNvPr id="37" name="Picture 36" descr="harnessing_data_figure_11_2_16.pptx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2164" y="2108635"/>
            <a:ext cx="1749354" cy="125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5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urved Connector 14"/>
          <p:cNvCxnSpPr>
            <a:stCxn id="42" idx="3"/>
          </p:cNvCxnSpPr>
          <p:nvPr/>
        </p:nvCxnSpPr>
        <p:spPr>
          <a:xfrm>
            <a:off x="2405911" y="2209304"/>
            <a:ext cx="9536750" cy="5085759"/>
          </a:xfrm>
          <a:prstGeom prst="curvedConnector3">
            <a:avLst>
              <a:gd name="adj1" fmla="val 50000"/>
            </a:avLst>
          </a:prstGeom>
          <a:ln w="508000">
            <a:solidFill>
              <a:schemeClr val="accent2">
                <a:lumMod val="40000"/>
                <a:lumOff val="60000"/>
              </a:schemeClr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038186" y="5444037"/>
            <a:ext cx="3287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“Foundational”</a:t>
            </a:r>
          </a:p>
          <a:p>
            <a:pPr algn="ctr"/>
            <a:r>
              <a:rPr lang="en-US" sz="2800" b="1" dirty="0"/>
              <a:t>CI Resources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0988426" y="3708698"/>
            <a:ext cx="32439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Integrative Services</a:t>
            </a:r>
          </a:p>
          <a:p>
            <a:pPr algn="ctr"/>
            <a:r>
              <a:rPr lang="en-US" sz="2800" b="1" dirty="0"/>
              <a:t>(“Middleware”)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0927843" y="1941537"/>
            <a:ext cx="3248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Discipline-specific </a:t>
            </a:r>
          </a:p>
          <a:p>
            <a:pPr algn="ctr"/>
            <a:r>
              <a:rPr lang="en-US" sz="2800" b="1" dirty="0"/>
              <a:t>Environments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24024" y="1662342"/>
            <a:ext cx="7631979" cy="5930657"/>
            <a:chOff x="3097620" y="1885575"/>
            <a:chExt cx="5505858" cy="4278491"/>
          </a:xfrm>
        </p:grpSpPr>
        <p:grpSp>
          <p:nvGrpSpPr>
            <p:cNvPr id="8" name="Group 7"/>
            <p:cNvGrpSpPr/>
            <p:nvPr/>
          </p:nvGrpSpPr>
          <p:grpSpPr>
            <a:xfrm>
              <a:off x="3097620" y="1885575"/>
              <a:ext cx="5505858" cy="4278491"/>
              <a:chOff x="3677585" y="2446124"/>
              <a:chExt cx="4339067" cy="3564612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3702900" y="3427122"/>
                <a:ext cx="4275806" cy="1090011"/>
              </a:xfrm>
              <a:prstGeom prst="roundRect">
                <a:avLst>
                  <a:gd name="adj" fmla="val 30898"/>
                </a:avLst>
              </a:prstGeom>
              <a:solidFill>
                <a:schemeClr val="accent3">
                  <a:lumMod val="20000"/>
                  <a:lumOff val="80000"/>
                  <a:alpha val="64000"/>
                </a:schemeClr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57607" tIns="28804" rIns="57607" bIns="28804" rtlCol="0" anchor="ctr"/>
              <a:lstStyle/>
              <a:p>
                <a:pPr algn="ctr" defTabSz="691079"/>
                <a:endParaRPr lang="en-US" sz="11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3776072" y="2446124"/>
                <a:ext cx="4161213" cy="935300"/>
                <a:chOff x="1843740" y="2397581"/>
                <a:chExt cx="6293983" cy="1002905"/>
              </a:xfrm>
            </p:grpSpPr>
            <p:sp>
              <p:nvSpPr>
                <p:cNvPr id="128" name="Rectangle 127"/>
                <p:cNvSpPr/>
                <p:nvPr/>
              </p:nvSpPr>
              <p:spPr>
                <a:xfrm rot="8288507">
                  <a:off x="6383436" y="2397581"/>
                  <a:ext cx="445191" cy="7013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91079"/>
                  <a:endParaRPr lang="en-US" sz="11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1843740" y="2514029"/>
                  <a:ext cx="1711364" cy="810040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  <a:alpha val="64000"/>
                  </a:schemeClr>
                </a:solidFill>
                <a:ln>
                  <a:solidFill>
                    <a:srgbClr val="008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91079"/>
                  <a:r>
                    <a:rPr lang="en-US" sz="2400" dirty="0">
                      <a:solidFill>
                        <a:srgbClr val="2E454E"/>
                      </a:solidFill>
                    </a:rPr>
                    <a:t>Science</a:t>
                  </a:r>
                </a:p>
                <a:p>
                  <a:pPr algn="ctr" defTabSz="691079"/>
                  <a:r>
                    <a:rPr lang="en-US" sz="2400" dirty="0">
                      <a:solidFill>
                        <a:srgbClr val="2E454E"/>
                      </a:solidFill>
                    </a:rPr>
                    <a:t>Portals</a:t>
                  </a:r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6426359" y="2505167"/>
                  <a:ext cx="1711364" cy="810040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  <a:alpha val="64000"/>
                  </a:schemeClr>
                </a:solidFill>
                <a:ln>
                  <a:solidFill>
                    <a:srgbClr val="008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91079"/>
                  <a:r>
                    <a:rPr lang="en-US" sz="2400" dirty="0">
                      <a:solidFill>
                        <a:srgbClr val="2E454E"/>
                      </a:solidFill>
                    </a:rPr>
                    <a:t>Research</a:t>
                  </a:r>
                </a:p>
                <a:p>
                  <a:pPr algn="ctr" defTabSz="691079"/>
                  <a:r>
                    <a:rPr lang="en-US" sz="2400" dirty="0">
                      <a:solidFill>
                        <a:srgbClr val="2E454E"/>
                      </a:solidFill>
                    </a:rPr>
                    <a:t>Facilities</a:t>
                  </a: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6051242" y="2756042"/>
                  <a:ext cx="310432" cy="2578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91079"/>
                  <a:r>
                    <a:rPr lang="en-US" sz="2000" dirty="0">
                      <a:solidFill>
                        <a:srgbClr val="008000"/>
                      </a:solidFill>
                    </a:rPr>
                    <a:t>…</a:t>
                  </a:r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3954605" y="2568206"/>
                  <a:ext cx="2099656" cy="832280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  <a:alpha val="64000"/>
                  </a:schemeClr>
                </a:solidFill>
                <a:ln>
                  <a:solidFill>
                    <a:srgbClr val="008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 defTabSz="691079"/>
                  <a:r>
                    <a:rPr lang="en-US" sz="2400" dirty="0" smtClean="0">
                      <a:solidFill>
                        <a:srgbClr val="2E454E"/>
                      </a:solidFill>
                    </a:rPr>
                    <a:t>Applications,</a:t>
                  </a:r>
                  <a:endParaRPr lang="en-US" sz="2400" dirty="0">
                    <a:solidFill>
                      <a:srgbClr val="2E454E"/>
                    </a:solidFill>
                  </a:endParaRPr>
                </a:p>
                <a:p>
                  <a:pPr algn="ctr" defTabSz="691079"/>
                  <a:r>
                    <a:rPr lang="en-US" sz="2400" dirty="0">
                      <a:solidFill>
                        <a:srgbClr val="2E454E"/>
                      </a:solidFill>
                    </a:rPr>
                    <a:t>Frameworks</a:t>
                  </a:r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3677585" y="4607072"/>
                <a:ext cx="4339067" cy="1403664"/>
                <a:chOff x="1930851" y="5000086"/>
                <a:chExt cx="6817612" cy="1549972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1930851" y="5000086"/>
                  <a:ext cx="6817612" cy="1549972"/>
                  <a:chOff x="-3449170" y="2609387"/>
                  <a:chExt cx="6817612" cy="1549972"/>
                </a:xfrm>
              </p:grpSpPr>
              <p:sp>
                <p:nvSpPr>
                  <p:cNvPr id="40" name="Rounded Rectangle 39"/>
                  <p:cNvSpPr/>
                  <p:nvPr/>
                </p:nvSpPr>
                <p:spPr>
                  <a:xfrm>
                    <a:off x="-3449170" y="2611005"/>
                    <a:ext cx="6817612" cy="1089820"/>
                  </a:xfrm>
                  <a:prstGeom prst="roundRect">
                    <a:avLst>
                      <a:gd name="adj" fmla="val 30898"/>
                    </a:avLst>
                  </a:prstGeom>
                  <a:solidFill>
                    <a:schemeClr val="accent3">
                      <a:lumMod val="20000"/>
                      <a:lumOff val="80000"/>
                      <a:alpha val="64000"/>
                    </a:schemeClr>
                  </a:solidFill>
                  <a:ln>
                    <a:solidFill>
                      <a:srgbClr val="008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691079"/>
                    <a:endParaRPr lang="en-US" sz="1100">
                      <a:solidFill>
                        <a:prstClr val="white"/>
                      </a:solidFill>
                    </a:endParaRPr>
                  </a:p>
                </p:txBody>
              </p:sp>
              <p:grpSp>
                <p:nvGrpSpPr>
                  <p:cNvPr id="2" name="Group 1"/>
                  <p:cNvGrpSpPr/>
                  <p:nvPr/>
                </p:nvGrpSpPr>
                <p:grpSpPr>
                  <a:xfrm>
                    <a:off x="-3374403" y="2609387"/>
                    <a:ext cx="6616427" cy="1549972"/>
                    <a:chOff x="-3374403" y="1253375"/>
                    <a:chExt cx="6616427" cy="1549972"/>
                  </a:xfrm>
                </p:grpSpPr>
                <p:sp>
                  <p:nvSpPr>
                    <p:cNvPr id="51" name="TextBox 50"/>
                    <p:cNvSpPr txBox="1"/>
                    <p:nvPr/>
                  </p:nvSpPr>
                  <p:spPr>
                    <a:xfrm>
                      <a:off x="-733485" y="1253375"/>
                      <a:ext cx="1739708" cy="4289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defTabSz="691079"/>
                      <a:r>
                        <a:rPr lang="en-US" sz="1800" dirty="0">
                          <a:solidFill>
                            <a:prstClr val="black"/>
                          </a:solidFill>
                        </a:rPr>
                        <a:t>Campus, national resources</a:t>
                      </a: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1206923" y="1253375"/>
                      <a:ext cx="1729999" cy="61281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defTabSz="691079"/>
                      <a:r>
                        <a:rPr lang="en-US" sz="1800" b="1" dirty="0"/>
                        <a:t>NSF-supported  </a:t>
                      </a:r>
                    </a:p>
                    <a:p>
                      <a:pPr algn="ctr" defTabSz="691079"/>
                      <a:r>
                        <a:rPr lang="en-US" sz="1800" b="1" dirty="0"/>
                        <a:t>resources</a:t>
                      </a:r>
                    </a:p>
                    <a:p>
                      <a:pPr algn="ctr" defTabSz="691079"/>
                      <a:endParaRPr lang="en-US" sz="1800" dirty="0"/>
                    </a:p>
                  </p:txBody>
                </p:sp>
                <p:cxnSp>
                  <p:nvCxnSpPr>
                    <p:cNvPr id="54" name="Straight Arrow Connector 53"/>
                    <p:cNvCxnSpPr/>
                    <p:nvPr/>
                  </p:nvCxnSpPr>
                  <p:spPr>
                    <a:xfrm flipV="1">
                      <a:off x="1841235" y="1968328"/>
                      <a:ext cx="421913" cy="1162"/>
                    </a:xfrm>
                    <a:prstGeom prst="straightConnector1">
                      <a:avLst/>
                    </a:prstGeom>
                    <a:ln w="9525">
                      <a:solidFill>
                        <a:srgbClr val="000090"/>
                      </a:solidFill>
                      <a:prstDash val="dash"/>
                      <a:headEnd type="none"/>
                      <a:tailEnd type="none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Straight Arrow Connector 54"/>
                    <p:cNvCxnSpPr/>
                    <p:nvPr/>
                  </p:nvCxnSpPr>
                  <p:spPr>
                    <a:xfrm>
                      <a:off x="2317615" y="1969490"/>
                      <a:ext cx="184869" cy="0"/>
                    </a:xfrm>
                    <a:prstGeom prst="straightConnector1">
                      <a:avLst/>
                    </a:prstGeom>
                    <a:ln w="9525">
                      <a:solidFill>
                        <a:srgbClr val="000090"/>
                      </a:solidFill>
                      <a:headEnd type="none"/>
                      <a:tailEnd type="triangle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Straight Arrow Connector 55"/>
                    <p:cNvCxnSpPr/>
                    <p:nvPr/>
                  </p:nvCxnSpPr>
                  <p:spPr>
                    <a:xfrm flipH="1">
                      <a:off x="1680161" y="1968328"/>
                      <a:ext cx="161074" cy="1162"/>
                    </a:xfrm>
                    <a:prstGeom prst="straightConnector1">
                      <a:avLst/>
                    </a:prstGeom>
                    <a:ln w="9525">
                      <a:solidFill>
                        <a:srgbClr val="000090"/>
                      </a:solidFill>
                      <a:headEnd type="none"/>
                      <a:tailEnd type="triangle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7" name="TextBox 56"/>
                    <p:cNvSpPr txBox="1"/>
                    <p:nvPr/>
                  </p:nvSpPr>
                  <p:spPr>
                    <a:xfrm>
                      <a:off x="-3374403" y="1320340"/>
                      <a:ext cx="1479140" cy="24512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defTabSz="691079"/>
                      <a:r>
                        <a:rPr lang="en-US" sz="1800" dirty="0">
                          <a:solidFill>
                            <a:prstClr val="black"/>
                          </a:solidFill>
                        </a:rPr>
                        <a:t>International</a:t>
                      </a:r>
                    </a:p>
                  </p:txBody>
                </p:sp>
                <p:pic>
                  <p:nvPicPr>
                    <p:cNvPr id="60" name="Picture 59" descr="server_light.png"/>
                    <p:cNvPicPr>
                      <a:picLocks noChangeAspect="1"/>
                    </p:cNvPicPr>
                    <p:nvPr/>
                  </p:nvPicPr>
                  <p:blipFill>
                    <a:blip r:embed="rId3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-2787444" y="1697434"/>
                      <a:ext cx="401298" cy="40055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9" name="Picture 68" descr="disk.png"/>
                    <p:cNvPicPr>
                      <a:picLocks noChangeAspect="1"/>
                    </p:cNvPicPr>
                    <p:nvPr/>
                  </p:nvPicPr>
                  <p:blipFill>
                    <a:blip r:embed="rId4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-2918705" y="1868494"/>
                      <a:ext cx="308058" cy="30647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1" name="Picture 70" descr="server_light.png"/>
                    <p:cNvPicPr>
                      <a:picLocks noChangeAspect="1"/>
                    </p:cNvPicPr>
                    <p:nvPr/>
                  </p:nvPicPr>
                  <p:blipFill>
                    <a:blip r:embed="rId3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-1550252" y="1693706"/>
                      <a:ext cx="401298" cy="40055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3" name="Picture 72" descr="disk.png"/>
                    <p:cNvPicPr>
                      <a:picLocks noChangeAspect="1"/>
                    </p:cNvPicPr>
                    <p:nvPr/>
                  </p:nvPicPr>
                  <p:blipFill>
                    <a:blip r:embed="rId4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-1681512" y="1864766"/>
                      <a:ext cx="308058" cy="30647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5" name="Picture 74" descr="server_light.png"/>
                    <p:cNvPicPr>
                      <a:picLocks noChangeAspect="1"/>
                    </p:cNvPicPr>
                    <p:nvPr/>
                  </p:nvPicPr>
                  <p:blipFill>
                    <a:blip r:embed="rId3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-116348" y="1695254"/>
                      <a:ext cx="401298" cy="40055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7" name="Picture 76" descr="disk.png"/>
                    <p:cNvPicPr>
                      <a:picLocks noChangeAspect="1"/>
                    </p:cNvPicPr>
                    <p:nvPr/>
                  </p:nvPicPr>
                  <p:blipFill>
                    <a:blip r:embed="rId4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-247608" y="1866315"/>
                      <a:ext cx="308058" cy="30647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9" name="Picture 78" descr="server_light.png"/>
                    <p:cNvPicPr>
                      <a:picLocks noChangeAspect="1"/>
                    </p:cNvPicPr>
                    <p:nvPr/>
                  </p:nvPicPr>
                  <p:blipFill>
                    <a:blip r:embed="rId3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263022" y="1707888"/>
                      <a:ext cx="401298" cy="40055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1" name="Picture 80" descr="disk.png"/>
                    <p:cNvPicPr>
                      <a:picLocks noChangeAspect="1"/>
                    </p:cNvPicPr>
                    <p:nvPr/>
                  </p:nvPicPr>
                  <p:blipFill>
                    <a:blip r:embed="rId4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131760" y="1878948"/>
                      <a:ext cx="308058" cy="30647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4" name="Picture 83" descr="server_light.png"/>
                    <p:cNvPicPr>
                      <a:picLocks noChangeAspect="1"/>
                    </p:cNvPicPr>
                    <p:nvPr/>
                  </p:nvPicPr>
                  <p:blipFill>
                    <a:blip r:embed="rId3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686057" y="1710336"/>
                      <a:ext cx="401298" cy="40055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6" name="Picture 85" descr="disk.png"/>
                    <p:cNvPicPr>
                      <a:picLocks noChangeAspect="1"/>
                    </p:cNvPicPr>
                    <p:nvPr/>
                  </p:nvPicPr>
                  <p:blipFill>
                    <a:blip r:embed="rId4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554797" y="1881396"/>
                      <a:ext cx="308058" cy="30647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12" name="Rectangle 111"/>
                    <p:cNvSpPr/>
                    <p:nvPr/>
                  </p:nvSpPr>
                  <p:spPr>
                    <a:xfrm>
                      <a:off x="-3342598" y="2374684"/>
                      <a:ext cx="6584622" cy="428663"/>
                    </a:xfrm>
                    <a:prstGeom prst="rect">
                      <a:avLst/>
                    </a:prstGeom>
                    <a:solidFill>
                      <a:srgbClr val="FFFF99">
                        <a:alpha val="55000"/>
                      </a:srgbClr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91079"/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National/International Research &amp; Education Networks, 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/>
                      </a:r>
                      <a:br>
                        <a:rPr lang="en-US" sz="1800" b="1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Commercial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Networks</a:t>
                      </a:r>
                    </a:p>
                  </p:txBody>
                </p:sp>
              </p:grpSp>
            </p:grpSp>
            <p:sp>
              <p:nvSpPr>
                <p:cNvPr id="113" name="TextBox 112"/>
                <p:cNvSpPr txBox="1"/>
                <p:nvPr/>
              </p:nvSpPr>
              <p:spPr>
                <a:xfrm>
                  <a:off x="3200097" y="5000094"/>
                  <a:ext cx="1781883" cy="4289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91079"/>
                  <a:r>
                    <a:rPr lang="en-US" sz="1800" dirty="0">
                      <a:solidFill>
                        <a:prstClr val="black"/>
                      </a:solidFill>
                    </a:rPr>
                    <a:t>Private, commercial clouds</a:t>
                  </a: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3765506" y="3588087"/>
                <a:ext cx="3217359" cy="953192"/>
                <a:chOff x="1759366" y="3778110"/>
                <a:chExt cx="5719740" cy="1270923"/>
              </a:xfrm>
            </p:grpSpPr>
            <p:pic>
              <p:nvPicPr>
                <p:cNvPr id="30" name="Picture 29" descr="OS2.png"/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34515" y="4191383"/>
                  <a:ext cx="1131957" cy="464144"/>
                </a:xfrm>
                <a:prstGeom prst="rect">
                  <a:avLst/>
                </a:prstGeom>
              </p:spPr>
            </p:pic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60747" y="4011903"/>
                  <a:ext cx="1301938" cy="340590"/>
                </a:xfrm>
                <a:prstGeom prst="rect">
                  <a:avLst/>
                </a:prstGeom>
              </p:spPr>
            </p:pic>
            <p:grpSp>
              <p:nvGrpSpPr>
                <p:cNvPr id="32" name="Group 31"/>
                <p:cNvGrpSpPr/>
                <p:nvPr/>
              </p:nvGrpSpPr>
              <p:grpSpPr>
                <a:xfrm>
                  <a:off x="6513935" y="3778110"/>
                  <a:ext cx="965171" cy="666761"/>
                  <a:chOff x="6868029" y="3695972"/>
                  <a:chExt cx="1922442" cy="1597397"/>
                </a:xfrm>
              </p:grpSpPr>
              <p:pic>
                <p:nvPicPr>
                  <p:cNvPr id="27" name="Picture 26" descr="OS.png"/>
                  <p:cNvPicPr>
                    <a:picLocks noChangeAspect="1"/>
                  </p:cNvPicPr>
                  <p:nvPr/>
                </p:nvPicPr>
                <p:blipFill>
                  <a:blip r:embed="rId7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868029" y="3695972"/>
                    <a:ext cx="1645161" cy="1088071"/>
                  </a:xfrm>
                  <a:prstGeom prst="rect">
                    <a:avLst/>
                  </a:prstGeom>
                </p:spPr>
              </p:pic>
              <p:pic>
                <p:nvPicPr>
                  <p:cNvPr id="26" name="Picture 25" descr="OF.png"/>
                  <p:cNvPicPr>
                    <a:picLocks noChangeAspect="1"/>
                  </p:cNvPicPr>
                  <p:nvPr/>
                </p:nvPicPr>
                <p:blipFill>
                  <a:blip r:embed="rId8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648789" y="4193244"/>
                    <a:ext cx="1141682" cy="110012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1" name="Group 30"/>
                <p:cNvGrpSpPr/>
                <p:nvPr/>
              </p:nvGrpSpPr>
              <p:grpSpPr>
                <a:xfrm>
                  <a:off x="1759366" y="4121054"/>
                  <a:ext cx="1953321" cy="554177"/>
                  <a:chOff x="1213541" y="3237778"/>
                  <a:chExt cx="2141622" cy="658075"/>
                </a:xfrm>
              </p:grpSpPr>
              <p:pic>
                <p:nvPicPr>
                  <p:cNvPr id="21" name="Picture 20" descr="irods.png"/>
                  <p:cNvPicPr>
                    <a:picLocks noChangeAspect="1"/>
                  </p:cNvPicPr>
                  <p:nvPr/>
                </p:nvPicPr>
                <p:blipFill>
                  <a:blip r:embed="rId9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75394" y="3237778"/>
                    <a:ext cx="1191055" cy="264679"/>
                  </a:xfrm>
                  <a:prstGeom prst="rect">
                    <a:avLst/>
                  </a:prstGeom>
                </p:spPr>
              </p:pic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1213541" y="3544380"/>
                    <a:ext cx="2141622" cy="35147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defTabSz="691079"/>
                    <a:r>
                      <a:rPr lang="en-US" sz="1800" dirty="0">
                        <a:solidFill>
                          <a:prstClr val="black"/>
                        </a:solidFill>
                      </a:rPr>
                      <a:t>Data Management</a:t>
                    </a:r>
                  </a:p>
                </p:txBody>
              </p:sp>
            </p:grpSp>
            <p:sp>
              <p:nvSpPr>
                <p:cNvPr id="34" name="TextBox 33"/>
                <p:cNvSpPr txBox="1"/>
                <p:nvPr/>
              </p:nvSpPr>
              <p:spPr>
                <a:xfrm>
                  <a:off x="2489833" y="4688731"/>
                  <a:ext cx="1598107" cy="2959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691079"/>
                  <a:r>
                    <a:rPr lang="en-US" sz="1800" dirty="0">
                      <a:solidFill>
                        <a:prstClr val="black"/>
                      </a:solidFill>
                    </a:rPr>
                    <a:t>Authentication</a:t>
                  </a:r>
                </a:p>
              </p:txBody>
            </p:sp>
            <p:sp>
              <p:nvSpPr>
                <p:cNvPr id="114" name="TextBox 113"/>
                <p:cNvSpPr txBox="1"/>
                <p:nvPr/>
              </p:nvSpPr>
              <p:spPr>
                <a:xfrm>
                  <a:off x="5659973" y="4258660"/>
                  <a:ext cx="551195" cy="2713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691079"/>
                  <a:r>
                    <a:rPr lang="en-US" sz="1600" dirty="0">
                      <a:solidFill>
                        <a:prstClr val="black"/>
                      </a:solidFill>
                    </a:rPr>
                    <a:t>OSG</a:t>
                  </a:r>
                </a:p>
              </p:txBody>
            </p:sp>
            <p:sp>
              <p:nvSpPr>
                <p:cNvPr id="115" name="TextBox 114"/>
                <p:cNvSpPr txBox="1"/>
                <p:nvPr/>
              </p:nvSpPr>
              <p:spPr>
                <a:xfrm>
                  <a:off x="3519215" y="4351243"/>
                  <a:ext cx="1910432" cy="5179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91079"/>
                  <a:r>
                    <a:rPr lang="en-US" sz="1800" dirty="0">
                      <a:solidFill>
                        <a:prstClr val="black"/>
                      </a:solidFill>
                    </a:rPr>
                    <a:t>HPC access, community</a:t>
                  </a:r>
                </a:p>
              </p:txBody>
            </p:sp>
            <p:sp>
              <p:nvSpPr>
                <p:cNvPr id="116" name="TextBox 115"/>
                <p:cNvSpPr txBox="1"/>
                <p:nvPr/>
              </p:nvSpPr>
              <p:spPr>
                <a:xfrm>
                  <a:off x="5199080" y="4753051"/>
                  <a:ext cx="1910432" cy="2959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91079"/>
                  <a:r>
                    <a:rPr lang="en-US" sz="1800" dirty="0">
                      <a:solidFill>
                        <a:prstClr val="black"/>
                      </a:solidFill>
                    </a:rPr>
                    <a:t>Workflow Systems</a:t>
                  </a:r>
                </a:p>
              </p:txBody>
            </p:sp>
          </p:grp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07972" y="3489838"/>
                <a:ext cx="804672" cy="254915"/>
              </a:xfrm>
              <a:prstGeom prst="rect">
                <a:avLst/>
              </a:prstGeom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00377" y="3478745"/>
              <a:ext cx="876096" cy="29866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</p:pic>
        <p:sp>
          <p:nvSpPr>
            <p:cNvPr id="88" name="TextBox 87"/>
            <p:cNvSpPr txBox="1"/>
            <p:nvPr/>
          </p:nvSpPr>
          <p:spPr>
            <a:xfrm>
              <a:off x="7204719" y="3868510"/>
              <a:ext cx="1363588" cy="46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91079"/>
              <a:r>
                <a:rPr lang="en-US" sz="1800" dirty="0">
                  <a:solidFill>
                    <a:prstClr val="black"/>
                  </a:solidFill>
                </a:rPr>
                <a:t>Collaboration Platforms</a:t>
              </a:r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12811" y="182755"/>
            <a:ext cx="14104990" cy="117081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Dynamic discovery pathways at scale: Architecture view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4099-024D-4435-9566-1631EFA77699}" type="slidenum">
              <a:rPr lang="en-US" smtClean="0"/>
              <a:t>18</a:t>
            </a:fld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40217" y="1941538"/>
            <a:ext cx="2065694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80" b="1" dirty="0" smtClean="0">
                <a:solidFill>
                  <a:srgbClr val="C00000"/>
                </a:solidFill>
              </a:rPr>
              <a:t>Observation</a:t>
            </a:r>
            <a:endParaRPr lang="en-US" sz="2880" b="1" dirty="0">
              <a:solidFill>
                <a:srgbClr val="C0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2101410" y="6947128"/>
            <a:ext cx="1670778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80" b="1" dirty="0">
                <a:solidFill>
                  <a:srgbClr val="C00000"/>
                </a:solidFill>
              </a:rPr>
              <a:t>Discovery</a:t>
            </a:r>
          </a:p>
        </p:txBody>
      </p:sp>
    </p:spTree>
    <p:extLst>
      <p:ext uri="{BB962C8B-B14F-4D97-AF65-F5344CB8AC3E}">
        <p14:creationId xmlns:p14="http://schemas.microsoft.com/office/powerpoint/2010/main" val="62179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9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49" y="48791"/>
            <a:ext cx="14094372" cy="1371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Actual </a:t>
            </a:r>
            <a:r>
              <a:rPr lang="en-US" dirty="0" smtClean="0">
                <a:latin typeface="Calibri Light" panose="020F0302020204030204" pitchFamily="34" charset="0"/>
              </a:rPr>
              <a:t>architectures </a:t>
            </a:r>
            <a:r>
              <a:rPr lang="en-US" dirty="0" smtClean="0">
                <a:latin typeface="Calibri Light" panose="020F0302020204030204" pitchFamily="34" charset="0"/>
              </a:rPr>
              <a:t>are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smtClean="0">
                <a:latin typeface="Calibri Light" panose="020F0302020204030204" pitchFamily="34" charset="0"/>
              </a:rPr>
              <a:t>more </a:t>
            </a:r>
            <a:r>
              <a:rPr lang="en-US" dirty="0" smtClean="0">
                <a:latin typeface="Calibri Light" panose="020F0302020204030204" pitchFamily="34" charset="0"/>
              </a:rPr>
              <a:t>complex…and dynamic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760" y="1330994"/>
            <a:ext cx="8391371" cy="629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21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95229" y="2475673"/>
            <a:ext cx="3611394" cy="1444558"/>
            <a:chOff x="2470" y="1447821"/>
            <a:chExt cx="3009495" cy="1203798"/>
          </a:xfrm>
        </p:grpSpPr>
        <p:sp>
          <p:nvSpPr>
            <p:cNvPr id="8" name="Chevron 7"/>
            <p:cNvSpPr/>
            <p:nvPr/>
          </p:nvSpPr>
          <p:spPr>
            <a:xfrm>
              <a:off x="2470" y="1447821"/>
              <a:ext cx="3009495" cy="1203798"/>
            </a:xfrm>
            <a:prstGeom prst="chevron">
              <a:avLst/>
            </a:prstGeom>
            <a:ln w="57150"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hevron 4"/>
            <p:cNvSpPr/>
            <p:nvPr/>
          </p:nvSpPr>
          <p:spPr>
            <a:xfrm>
              <a:off x="604369" y="1447821"/>
              <a:ext cx="1805697" cy="120379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617" tIns="43206" rIns="43206" bIns="43206" numCol="1" spcCol="1270" anchor="ctr" anchorCtr="0">
              <a:noAutofit/>
            </a:bodyPr>
            <a:lstStyle/>
            <a:p>
              <a:pPr algn="ctr" defTabSz="1440180">
                <a:lnSpc>
                  <a:spcPct val="90000"/>
                </a:lnSpc>
                <a:spcBef>
                  <a:spcPct val="0"/>
                </a:spcBef>
              </a:pPr>
              <a:r>
                <a:rPr lang="en-US" sz="3240" dirty="0" smtClean="0"/>
                <a:t>National Context</a:t>
              </a:r>
              <a:endParaRPr lang="en-US" sz="324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32416" y="2475673"/>
            <a:ext cx="3611394" cy="1444558"/>
            <a:chOff x="2711016" y="1447821"/>
            <a:chExt cx="3009495" cy="1203798"/>
          </a:xfrm>
        </p:grpSpPr>
        <p:sp>
          <p:nvSpPr>
            <p:cNvPr id="11" name="Chevron 10"/>
            <p:cNvSpPr/>
            <p:nvPr/>
          </p:nvSpPr>
          <p:spPr>
            <a:xfrm>
              <a:off x="2711016" y="1447821"/>
              <a:ext cx="3009495" cy="1203798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4"/>
            <p:cNvSpPr/>
            <p:nvPr/>
          </p:nvSpPr>
          <p:spPr>
            <a:xfrm>
              <a:off x="3150506" y="1447821"/>
              <a:ext cx="2153754" cy="12037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617" tIns="43206" rIns="43206" bIns="43206" numCol="1" spcCol="1270" anchor="ctr" anchorCtr="0">
              <a:noAutofit/>
            </a:bodyPr>
            <a:lstStyle/>
            <a:p>
              <a:pPr algn="ctr" defTabSz="144018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40" dirty="0" smtClean="0"/>
                <a:t>CI as Research Infrastructure </a:t>
              </a:r>
              <a:endParaRPr lang="en-US" sz="324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697493" y="2475673"/>
            <a:ext cx="3611394" cy="1444558"/>
            <a:chOff x="5419562" y="1447821"/>
            <a:chExt cx="3009495" cy="1203798"/>
          </a:xfrm>
        </p:grpSpPr>
        <p:sp>
          <p:nvSpPr>
            <p:cNvPr id="15" name="Chevron 14"/>
            <p:cNvSpPr/>
            <p:nvPr/>
          </p:nvSpPr>
          <p:spPr>
            <a:xfrm>
              <a:off x="5419562" y="1447821"/>
              <a:ext cx="3009495" cy="1203798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Chevron 4"/>
            <p:cNvSpPr/>
            <p:nvPr/>
          </p:nvSpPr>
          <p:spPr>
            <a:xfrm>
              <a:off x="6021461" y="1447821"/>
              <a:ext cx="1805697" cy="12037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617" tIns="43206" rIns="43206" bIns="43206" numCol="1" spcCol="1270" anchor="ctr" anchorCtr="0">
              <a:noAutofit/>
            </a:bodyPr>
            <a:lstStyle/>
            <a:p>
              <a:pPr algn="ctr" defTabSz="144018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40" dirty="0" smtClean="0"/>
                <a:t>OAC Looking </a:t>
              </a:r>
              <a:r>
                <a:rPr lang="en-US" sz="3240" dirty="0"/>
                <a:t>Forward</a:t>
              </a:r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828807" y="67243"/>
            <a:ext cx="10972799" cy="1097280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latin typeface="+mj-lt"/>
              </a:rPr>
              <a:t>Outline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39513" y="7627938"/>
            <a:ext cx="3290887" cy="438150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21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84" y="2991"/>
            <a:ext cx="14351725" cy="1371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Workshop White Papers:  Beginning to Identify Common CI Pathways for Acceleration of Discovery?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4" y="1374591"/>
            <a:ext cx="7977193" cy="52210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879" y="4239649"/>
            <a:ext cx="8261130" cy="258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26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02" y="300845"/>
            <a:ext cx="14409683" cy="951738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Calibri Light" panose="020F0302020204030204" pitchFamily="34" charset="0"/>
              </a:rPr>
              <a:t>Community input is informing NSF’s strategic planning for Advanced CI</a:t>
            </a:r>
            <a:endParaRPr lang="en-US" sz="4000" dirty="0">
              <a:latin typeface="Calibri Light" panose="020F03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F772-3A58-4548-9F44-A0C0252E10C2}" type="slidenum">
              <a:rPr lang="en-US" smtClean="0"/>
              <a:t>21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28259" y="1457239"/>
            <a:ext cx="11368696" cy="6227154"/>
          </a:xfrm>
        </p:spPr>
        <p:txBody>
          <a:bodyPr>
            <a:normAutofit fontScale="92500" lnSpcReduction="10000"/>
          </a:bodyPr>
          <a:lstStyle/>
          <a:p>
            <a:pPr marL="464820" lvl="1">
              <a:spcBef>
                <a:spcPts val="720"/>
              </a:spcBef>
              <a:buFont typeface="Wingdings" panose="05000000000000000000" pitchFamily="2" charset="2"/>
              <a:buChar char="ü"/>
              <a:defRPr/>
            </a:pPr>
            <a:r>
              <a:rPr lang="en-US" sz="3200" dirty="0">
                <a:solidFill>
                  <a:schemeClr val="dk1"/>
                </a:solidFill>
                <a:latin typeface="+mn-lt"/>
              </a:rPr>
              <a:t>NSF Advisory Committee for Advanced Cyberinfrastructure </a:t>
            </a:r>
            <a:r>
              <a:rPr lang="en-US" sz="3200" dirty="0">
                <a:solidFill>
                  <a:schemeClr val="dk1"/>
                </a:solidFill>
                <a:latin typeface="+mn-lt"/>
                <a:hlinkClick r:id="rId3"/>
              </a:rPr>
              <a:t>(ACCI)</a:t>
            </a:r>
            <a:r>
              <a:rPr lang="en-US" sz="3200" dirty="0">
                <a:solidFill>
                  <a:schemeClr val="dk1"/>
                </a:solidFill>
                <a:latin typeface="+mn-lt"/>
              </a:rPr>
              <a:t>  </a:t>
            </a:r>
          </a:p>
          <a:p>
            <a:pPr marL="464820" lvl="1">
              <a:spcBef>
                <a:spcPts val="720"/>
              </a:spcBef>
              <a:buFont typeface="Wingdings" panose="05000000000000000000" pitchFamily="2" charset="2"/>
              <a:buChar char="ü"/>
              <a:defRPr/>
            </a:pPr>
            <a:r>
              <a:rPr lang="en-US" sz="2880" dirty="0" smtClean="0">
                <a:solidFill>
                  <a:schemeClr val="dk1"/>
                </a:solidFill>
                <a:latin typeface="+mn-lt"/>
              </a:rPr>
              <a:t>National </a:t>
            </a:r>
            <a:r>
              <a:rPr lang="en-US" sz="2880" dirty="0">
                <a:solidFill>
                  <a:schemeClr val="dk1"/>
                </a:solidFill>
                <a:latin typeface="+mn-lt"/>
              </a:rPr>
              <a:t>Academies report on NSF Advanced Computing (2016): </a:t>
            </a:r>
            <a:br>
              <a:rPr lang="en-US" sz="2880" dirty="0">
                <a:solidFill>
                  <a:schemeClr val="dk1"/>
                </a:solidFill>
                <a:latin typeface="+mn-lt"/>
              </a:rPr>
            </a:br>
            <a:r>
              <a:rPr lang="en-US" sz="2880" dirty="0">
                <a:solidFill>
                  <a:schemeClr val="dk1"/>
                </a:solidFill>
                <a:latin typeface="+mn-lt"/>
              </a:rPr>
              <a:t>- </a:t>
            </a:r>
            <a:r>
              <a:rPr lang="en-US" sz="2400" i="1" dirty="0">
                <a:solidFill>
                  <a:schemeClr val="dk1"/>
                </a:solidFill>
                <a:latin typeface="+mn-lt"/>
                <a:hlinkClick r:id="rId4"/>
              </a:rPr>
              <a:t>Future Directions of NSF Advanced Computational Infrastructure to Support US Science in 2017 – 2022</a:t>
            </a:r>
            <a:endParaRPr lang="en-US" sz="2400" dirty="0">
              <a:solidFill>
                <a:schemeClr val="dk1"/>
              </a:solidFill>
              <a:latin typeface="+mn-lt"/>
            </a:endParaRPr>
          </a:p>
          <a:p>
            <a:pPr marL="464820" lvl="1">
              <a:spcBef>
                <a:spcPts val="2160"/>
              </a:spcBef>
              <a:buFont typeface="Wingdings" panose="05000000000000000000" pitchFamily="2" charset="2"/>
              <a:buChar char="ü"/>
              <a:defRPr/>
            </a:pPr>
            <a:r>
              <a:rPr lang="en-US" sz="2880" dirty="0">
                <a:solidFill>
                  <a:schemeClr val="dk1"/>
                </a:solidFill>
                <a:latin typeface="+mn-lt"/>
              </a:rPr>
              <a:t>NSF RFI on Future Needs for Advanced Cyberinfrastructure to Support Science and Engineering Research </a:t>
            </a:r>
            <a:r>
              <a:rPr lang="en-US" sz="2880" dirty="0" smtClean="0">
                <a:solidFill>
                  <a:schemeClr val="dk1"/>
                </a:solidFill>
                <a:latin typeface="+mn-lt"/>
              </a:rPr>
              <a:t>(</a:t>
            </a:r>
            <a:r>
              <a:rPr lang="en-US" sz="2880" dirty="0" smtClean="0">
                <a:solidFill>
                  <a:schemeClr val="dk1"/>
                </a:solidFill>
                <a:latin typeface="+mn-lt"/>
                <a:hlinkClick r:id="rId5"/>
              </a:rPr>
              <a:t>NSF CI 2030</a:t>
            </a:r>
            <a:r>
              <a:rPr lang="en-US" sz="2880" dirty="0">
                <a:solidFill>
                  <a:schemeClr val="dk1"/>
                </a:solidFill>
                <a:latin typeface="+mn-lt"/>
              </a:rPr>
              <a:t>), </a:t>
            </a:r>
            <a:r>
              <a:rPr lang="en-US" sz="2880" dirty="0" smtClean="0">
                <a:solidFill>
                  <a:schemeClr val="dk1"/>
                </a:solidFill>
                <a:latin typeface="+mn-lt"/>
              </a:rPr>
              <a:t>(2017)</a:t>
            </a:r>
          </a:p>
          <a:p>
            <a:pPr marL="464820" lvl="1">
              <a:spcBef>
                <a:spcPts val="2160"/>
              </a:spcBef>
              <a:buFont typeface="Wingdings" panose="05000000000000000000" pitchFamily="2" charset="2"/>
              <a:buChar char="ü"/>
              <a:defRPr/>
            </a:pPr>
            <a:r>
              <a:rPr lang="en-US" sz="2880" dirty="0" smtClean="0">
                <a:solidFill>
                  <a:schemeClr val="dk1"/>
                </a:solidFill>
                <a:latin typeface="+mn-lt"/>
              </a:rPr>
              <a:t>Joint </a:t>
            </a:r>
            <a:r>
              <a:rPr lang="en-US" sz="2880" dirty="0">
                <a:solidFill>
                  <a:schemeClr val="dk1"/>
                </a:solidFill>
                <a:latin typeface="+mn-lt"/>
              </a:rPr>
              <a:t>agency </a:t>
            </a:r>
            <a:r>
              <a:rPr lang="en-US" sz="2880" dirty="0" smtClean="0">
                <a:solidFill>
                  <a:schemeClr val="dk1"/>
                </a:solidFill>
                <a:latin typeface="+mn-lt"/>
              </a:rPr>
              <a:t>assessment </a:t>
            </a:r>
            <a:r>
              <a:rPr lang="en-US" sz="2880" dirty="0">
                <a:solidFill>
                  <a:schemeClr val="dk1"/>
                </a:solidFill>
                <a:latin typeface="+mn-lt"/>
              </a:rPr>
              <a:t>of the NSCI </a:t>
            </a:r>
            <a:r>
              <a:rPr lang="en-US" sz="2880" dirty="0" err="1">
                <a:solidFill>
                  <a:schemeClr val="dk1"/>
                </a:solidFill>
                <a:latin typeface="+mn-lt"/>
              </a:rPr>
              <a:t>Exascale</a:t>
            </a:r>
            <a:r>
              <a:rPr lang="en-US" sz="2880" dirty="0">
                <a:solidFill>
                  <a:schemeClr val="dk1"/>
                </a:solidFill>
                <a:latin typeface="+mn-lt"/>
              </a:rPr>
              <a:t> RFI (2015):</a:t>
            </a:r>
            <a:br>
              <a:rPr lang="en-US" sz="2880" dirty="0">
                <a:solidFill>
                  <a:schemeClr val="dk1"/>
                </a:solidFill>
                <a:latin typeface="+mn-lt"/>
              </a:rPr>
            </a:br>
            <a:r>
              <a:rPr lang="en-US" sz="2880" dirty="0">
                <a:solidFill>
                  <a:schemeClr val="dk1"/>
                </a:solidFill>
                <a:latin typeface="+mn-lt"/>
              </a:rPr>
              <a:t>- </a:t>
            </a:r>
            <a:r>
              <a:rPr lang="en-US" sz="2400" i="1" dirty="0">
                <a:latin typeface="+mn-lt"/>
                <a:hlinkClick r:id="rId6"/>
              </a:rPr>
              <a:t>NSF Assessment of Responses to the Request for Information (RFI) on Science Drivers Requiring Capable </a:t>
            </a:r>
            <a:r>
              <a:rPr lang="en-US" sz="2400" i="1" dirty="0" err="1">
                <a:latin typeface="+mn-lt"/>
                <a:hlinkClick r:id="rId6"/>
              </a:rPr>
              <a:t>Exascale</a:t>
            </a:r>
            <a:r>
              <a:rPr lang="en-US" sz="2400" i="1" dirty="0">
                <a:latin typeface="+mn-lt"/>
                <a:hlinkClick r:id="rId6"/>
              </a:rPr>
              <a:t> High Performance </a:t>
            </a:r>
            <a:r>
              <a:rPr lang="en-US" sz="2400" i="1" dirty="0" smtClean="0">
                <a:latin typeface="+mn-lt"/>
                <a:hlinkClick r:id="rId6"/>
              </a:rPr>
              <a:t>Computing</a:t>
            </a:r>
            <a:r>
              <a:rPr lang="en-US" sz="2400" i="1" dirty="0">
                <a:latin typeface="+mn-lt"/>
              </a:rPr>
              <a:t/>
            </a:r>
            <a:br>
              <a:rPr lang="en-US" sz="2400" i="1" dirty="0">
                <a:latin typeface="+mn-lt"/>
              </a:rPr>
            </a:br>
            <a:endParaRPr lang="en-US" sz="2400" i="1" dirty="0">
              <a:latin typeface="+mn-lt"/>
            </a:endParaRPr>
          </a:p>
          <a:p>
            <a:pPr marL="464820" lvl="1">
              <a:spcBef>
                <a:spcPts val="2160"/>
              </a:spcBef>
              <a:buFont typeface="Wingdings" panose="05000000000000000000" pitchFamily="2" charset="2"/>
              <a:buChar char="ü"/>
              <a:defRPr/>
            </a:pPr>
            <a:r>
              <a:rPr lang="en-US" sz="2800" dirty="0" smtClean="0">
                <a:solidFill>
                  <a:schemeClr val="dk1"/>
                </a:solidFill>
                <a:latin typeface="+mn-lt"/>
              </a:rPr>
              <a:t>Workshops </a:t>
            </a:r>
            <a:r>
              <a:rPr lang="en-US" sz="2800" dirty="0" smtClean="0">
                <a:solidFill>
                  <a:schemeClr val="dk1"/>
                </a:solidFill>
                <a:latin typeface="+mn-lt"/>
              </a:rPr>
              <a:t>and Reports, e.g.:</a:t>
            </a:r>
            <a:r>
              <a:rPr lang="en-US" sz="2400" dirty="0" smtClean="0">
                <a:solidFill>
                  <a:schemeClr val="dk1"/>
                </a:solidFill>
                <a:latin typeface="+mn-lt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+mn-lt"/>
              </a:rPr>
            </a:br>
            <a:r>
              <a:rPr lang="en-US" sz="2400" dirty="0" smtClean="0">
                <a:solidFill>
                  <a:schemeClr val="dk1"/>
                </a:solidFill>
                <a:latin typeface="+mn-lt"/>
              </a:rPr>
              <a:t>- </a:t>
            </a:r>
            <a:r>
              <a:rPr lang="en-US" sz="2400" dirty="0" smtClean="0">
                <a:solidFill>
                  <a:schemeClr val="dk1"/>
                </a:solidFill>
                <a:latin typeface="+mn-lt"/>
                <a:hlinkClick r:id="rId7"/>
              </a:rPr>
              <a:t>Software Infrastructure 2017 PI Workshop</a:t>
            </a:r>
            <a:r>
              <a:rPr lang="en-US" sz="2400" dirty="0" smtClean="0">
                <a:solidFill>
                  <a:schemeClr val="dk1"/>
                </a:solidFill>
                <a:latin typeface="+mn-lt"/>
              </a:rPr>
              <a:t> ,</a:t>
            </a:r>
            <a:br>
              <a:rPr lang="en-US" sz="2400" dirty="0" smtClean="0">
                <a:solidFill>
                  <a:schemeClr val="dk1"/>
                </a:solidFill>
                <a:latin typeface="+mn-lt"/>
              </a:rPr>
            </a:br>
            <a:r>
              <a:rPr lang="en-US" sz="2400" dirty="0" smtClean="0">
                <a:solidFill>
                  <a:schemeClr val="dk1"/>
                </a:solidFill>
                <a:latin typeface="+mn-lt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+mn-lt"/>
              </a:rPr>
            </a:br>
            <a:r>
              <a:rPr lang="en-US" sz="2400" dirty="0" smtClean="0">
                <a:solidFill>
                  <a:schemeClr val="dk1"/>
                </a:solidFill>
                <a:latin typeface="+mn-lt"/>
              </a:rPr>
              <a:t>- </a:t>
            </a:r>
            <a:r>
              <a:rPr lang="en-US" sz="2400" i="1" dirty="0" smtClean="0">
                <a:solidFill>
                  <a:schemeClr val="dk1"/>
                </a:solidFill>
                <a:latin typeface="+mn-lt"/>
                <a:hlinkClick r:id="rId8"/>
              </a:rPr>
              <a:t>Building a Materials Data Infrastructure</a:t>
            </a:r>
            <a:r>
              <a:rPr lang="en-US" sz="2400" i="1" dirty="0" smtClean="0">
                <a:solidFill>
                  <a:schemeClr val="dk1"/>
                </a:solidFill>
                <a:latin typeface="+mn-lt"/>
              </a:rPr>
              <a:t> </a:t>
            </a:r>
            <a:r>
              <a:rPr lang="en-US" sz="2700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en-US" sz="2700" dirty="0" smtClean="0">
                <a:solidFill>
                  <a:prstClr val="black"/>
                </a:solidFill>
                <a:latin typeface="Calibri"/>
              </a:rPr>
            </a:br>
            <a:endParaRPr lang="en-US" sz="2700" dirty="0" smtClean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3409" y="1389888"/>
            <a:ext cx="1341151" cy="1972699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8466" y="2946078"/>
            <a:ext cx="1428704" cy="18268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76614" y="4108619"/>
            <a:ext cx="1415720" cy="18255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95111" y="5633246"/>
            <a:ext cx="1245858" cy="1658898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4926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036" y="363358"/>
            <a:ext cx="8724946" cy="1013945"/>
          </a:xfrm>
        </p:spPr>
        <p:txBody>
          <a:bodyPr>
            <a:normAutofit/>
          </a:bodyPr>
          <a:lstStyle/>
          <a:p>
            <a:r>
              <a:rPr lang="en-US" sz="4000" b="0" dirty="0" smtClean="0">
                <a:latin typeface="Calibri Light" panose="020F0302020204030204" pitchFamily="34" charset="0"/>
              </a:rPr>
              <a:t>NSF CI 2030 RFI Responses:</a:t>
            </a:r>
            <a:endParaRPr lang="en-US" sz="4000" b="0" dirty="0">
              <a:latin typeface="Calibri Light" panose="020F03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F772-3A58-4548-9F44-A0C0252E10C2}" type="slidenum">
              <a:rPr lang="en-US" smtClean="0"/>
              <a:t>22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578" y="2203409"/>
            <a:ext cx="3114669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60" b="1" dirty="0"/>
              <a:t>136 </a:t>
            </a:r>
            <a:r>
              <a:rPr lang="en-US" sz="3360" b="1" dirty="0" smtClean="0"/>
              <a:t>Submissions</a:t>
            </a:r>
            <a:endParaRPr lang="en-US" sz="3360" b="1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/>
          </p:nvPr>
        </p:nvGraphicFramePr>
        <p:xfrm>
          <a:off x="6147013" y="3636564"/>
          <a:ext cx="7711111" cy="3817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3486542" y="1865887"/>
            <a:ext cx="10852177" cy="1597006"/>
            <a:chOff x="2762104" y="1432762"/>
            <a:chExt cx="9043481" cy="1330838"/>
          </a:xfrm>
        </p:grpSpPr>
        <p:sp>
          <p:nvSpPr>
            <p:cNvPr id="5" name="TextBox 4"/>
            <p:cNvSpPr txBox="1"/>
            <p:nvPr/>
          </p:nvSpPr>
          <p:spPr>
            <a:xfrm>
              <a:off x="3372641" y="1530698"/>
              <a:ext cx="2825560" cy="507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60" dirty="0"/>
                <a:t>50% Single Author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61563" y="1996725"/>
              <a:ext cx="4098291" cy="507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60" dirty="0"/>
                <a:t>50% Groups (2-15 Authors)</a:t>
              </a:r>
            </a:p>
          </p:txBody>
        </p:sp>
        <p:sp>
          <p:nvSpPr>
            <p:cNvPr id="7" name="Right Brace 6"/>
            <p:cNvSpPr/>
            <p:nvPr/>
          </p:nvSpPr>
          <p:spPr>
            <a:xfrm>
              <a:off x="7509479" y="1564909"/>
              <a:ext cx="324464" cy="914400"/>
            </a:xfrm>
            <a:prstGeom prst="rightBrace">
              <a:avLst>
                <a:gd name="adj1" fmla="val 8333"/>
                <a:gd name="adj2" fmla="val 19892"/>
              </a:avLst>
            </a:prstGeom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48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27053" y="1432762"/>
              <a:ext cx="3075896" cy="507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60" dirty="0"/>
                <a:t>366 Named Authors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35474" y="1877995"/>
              <a:ext cx="2056118" cy="507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60" dirty="0"/>
                <a:t>(339 Unique)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779970" y="2317324"/>
              <a:ext cx="3025615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80" dirty="0"/>
                <a:t>(some were busy bees)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2762104" y="1760751"/>
              <a:ext cx="610537" cy="461111"/>
              <a:chOff x="8558490" y="4984955"/>
              <a:chExt cx="403122" cy="804491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 flipV="1">
                <a:off x="8558490" y="4984955"/>
                <a:ext cx="403122" cy="403122"/>
              </a:xfrm>
              <a:prstGeom prst="straightConnector1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8558490" y="5386324"/>
                <a:ext cx="403122" cy="403122"/>
              </a:xfrm>
              <a:prstGeom prst="straightConnector1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Rectangle 19"/>
          <p:cNvSpPr/>
          <p:nvPr/>
        </p:nvSpPr>
        <p:spPr>
          <a:xfrm>
            <a:off x="696126" y="4206474"/>
            <a:ext cx="4743080" cy="2677334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360" u="sng" dirty="0"/>
              <a:t>Geographic spread</a:t>
            </a:r>
          </a:p>
          <a:p>
            <a:pPr marL="342900" indent="-342900">
              <a:spcBef>
                <a:spcPts val="1440"/>
              </a:spcBef>
              <a:buFont typeface="Wingdings" panose="05000000000000000000" pitchFamily="2" charset="2"/>
              <a:buChar char="§"/>
            </a:pPr>
            <a:r>
              <a:rPr lang="en-US" sz="3360" dirty="0"/>
              <a:t>39 States</a:t>
            </a:r>
          </a:p>
          <a:p>
            <a:pPr marL="342900" indent="-342900">
              <a:spcBef>
                <a:spcPts val="1440"/>
              </a:spcBef>
              <a:buFont typeface="Wingdings" panose="05000000000000000000" pitchFamily="2" charset="2"/>
              <a:buChar char="§"/>
            </a:pPr>
            <a:r>
              <a:rPr lang="en-US" sz="3360" dirty="0"/>
              <a:t>9 Foreign contributors </a:t>
            </a:r>
            <a:br>
              <a:rPr lang="en-US" sz="3360" dirty="0"/>
            </a:br>
            <a:r>
              <a:rPr lang="en-US" sz="3360" dirty="0"/>
              <a:t>    from 6 countries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84952" y="147146"/>
            <a:ext cx="3613928" cy="147445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vert="horz" lIns="146304" tIns="73152" rIns="146304" bIns="73152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400" b="1">
                <a:solidFill>
                  <a:srgbClr val="00009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b="0" i="1" dirty="0"/>
              <a:t>Analysis is underway </a:t>
            </a:r>
            <a:r>
              <a:rPr lang="en-US" b="0" i="1" dirty="0" smtClean="0"/>
              <a:t>with </a:t>
            </a:r>
            <a:r>
              <a:rPr lang="en-US" b="0" i="1" dirty="0"/>
              <a:t>NSF Advisory Committee for </a:t>
            </a:r>
            <a:r>
              <a:rPr lang="en-US" b="0" i="1" dirty="0" smtClean="0"/>
              <a:t>CI (ACCI)</a:t>
            </a:r>
            <a:endParaRPr lang="en-US" b="0" i="1" dirty="0"/>
          </a:p>
        </p:txBody>
      </p:sp>
      <p:sp>
        <p:nvSpPr>
          <p:cNvPr id="12" name="Rectangle 11"/>
          <p:cNvSpPr/>
          <p:nvPr/>
        </p:nvSpPr>
        <p:spPr>
          <a:xfrm>
            <a:off x="3400714" y="7584401"/>
            <a:ext cx="9974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www.nsf.gov/cise/oac/ci2030/rfi_responses.jsp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008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13" grpId="0">
        <p:bldAsOne/>
      </p:bldGraphic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  <a:latin typeface="Calibri Light" panose="020F0302020204030204" pitchFamily="34" charset="0"/>
              </a:rPr>
              <a:t>Represented Organizations</a:t>
            </a:r>
            <a:endParaRPr lang="en-US" dirty="0">
              <a:solidFill>
                <a:srgbClr val="000090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F772-3A58-4548-9F44-A0C0252E10C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64758" y="1521250"/>
            <a:ext cx="3681197" cy="312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97280"/>
            <a:r>
              <a:rPr lang="en-US" sz="2400" b="1" u="sng" dirty="0">
                <a:solidFill>
                  <a:srgbClr val="000000"/>
                </a:solidFill>
              </a:rPr>
              <a:t>CI Resources</a:t>
            </a:r>
          </a:p>
          <a:p>
            <a:pPr marL="140970" indent="-140970" defTabSz="1097280">
              <a:buFont typeface="Arial" panose="020B0604020202020204" pitchFamily="34" charset="0"/>
              <a:buChar char="•"/>
            </a:pPr>
            <a:r>
              <a:rPr lang="en-US" sz="2160" dirty="0">
                <a:solidFill>
                  <a:srgbClr val="000000"/>
                </a:solidFill>
              </a:rPr>
              <a:t>HPC Centers: NCSA, PSC, SDSC, TACC</a:t>
            </a:r>
          </a:p>
          <a:p>
            <a:pPr marL="140970" indent="-140970" defTabSz="1097280">
              <a:buFont typeface="Arial" panose="020B0604020202020204" pitchFamily="34" charset="0"/>
              <a:buChar char="•"/>
            </a:pPr>
            <a:r>
              <a:rPr lang="en-US" sz="2160" dirty="0">
                <a:solidFill>
                  <a:srgbClr val="000000"/>
                </a:solidFill>
              </a:rPr>
              <a:t>Networks: Internet2, </a:t>
            </a:r>
            <a:r>
              <a:rPr lang="en-US" sz="2160" dirty="0" err="1">
                <a:solidFill>
                  <a:srgbClr val="000000"/>
                </a:solidFill>
              </a:rPr>
              <a:t>ESNet</a:t>
            </a:r>
            <a:r>
              <a:rPr lang="en-US" sz="2160" dirty="0">
                <a:solidFill>
                  <a:srgbClr val="000000"/>
                </a:solidFill>
              </a:rPr>
              <a:t>, </a:t>
            </a:r>
            <a:r>
              <a:rPr lang="en-US" sz="2160" dirty="0" err="1">
                <a:solidFill>
                  <a:srgbClr val="000000"/>
                </a:solidFill>
              </a:rPr>
              <a:t>NYSERNet</a:t>
            </a:r>
            <a:r>
              <a:rPr lang="en-US" sz="2160" dirty="0">
                <a:solidFill>
                  <a:srgbClr val="000000"/>
                </a:solidFill>
              </a:rPr>
              <a:t>, Great Plains Network</a:t>
            </a:r>
          </a:p>
          <a:p>
            <a:pPr marL="140970" indent="-140970" defTabSz="1097280">
              <a:buFont typeface="Arial" panose="020B0604020202020204" pitchFamily="34" charset="0"/>
              <a:buChar char="•"/>
            </a:pPr>
            <a:r>
              <a:rPr lang="en-US" sz="2160" dirty="0">
                <a:solidFill>
                  <a:srgbClr val="000000"/>
                </a:solidFill>
              </a:rPr>
              <a:t>Academic Computing: Cornell, Iowa, Michigan, U Buffalo, U </a:t>
            </a:r>
            <a:r>
              <a:rPr lang="en-US" sz="2160" dirty="0" err="1">
                <a:solidFill>
                  <a:srgbClr val="000000"/>
                </a:solidFill>
              </a:rPr>
              <a:t>Tenn</a:t>
            </a:r>
            <a:endParaRPr lang="en-US" sz="216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3101" y="4923678"/>
            <a:ext cx="4060721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97280"/>
            <a:r>
              <a:rPr lang="en-US" sz="2400" b="1" u="sng" dirty="0">
                <a:solidFill>
                  <a:srgbClr val="000000"/>
                </a:solidFill>
              </a:rPr>
              <a:t>Research Institutes</a:t>
            </a:r>
          </a:p>
          <a:p>
            <a:pPr marL="139066" indent="-139066" defTabSz="1097280">
              <a:buFont typeface="Arial" panose="020B0604020202020204" pitchFamily="34" charset="0"/>
              <a:buChar char="•"/>
            </a:pPr>
            <a:r>
              <a:rPr lang="en-US" sz="2160" dirty="0">
                <a:solidFill>
                  <a:srgbClr val="000000"/>
                </a:solidFill>
              </a:rPr>
              <a:t>Bigelow Lab for Ocean Sciences</a:t>
            </a:r>
          </a:p>
          <a:p>
            <a:pPr marL="139066" indent="-139066" defTabSz="1097280">
              <a:buFont typeface="Arial" panose="020B0604020202020204" pitchFamily="34" charset="0"/>
              <a:buChar char="•"/>
            </a:pPr>
            <a:r>
              <a:rPr lang="en-US" sz="2160" dirty="0" err="1">
                <a:solidFill>
                  <a:srgbClr val="000000"/>
                </a:solidFill>
              </a:rPr>
              <a:t>Manylabs</a:t>
            </a:r>
            <a:endParaRPr lang="en-US" sz="2160" dirty="0">
              <a:solidFill>
                <a:srgbClr val="000000"/>
              </a:solidFill>
            </a:endParaRPr>
          </a:p>
          <a:p>
            <a:pPr marL="139066" indent="-139066" defTabSz="1097280">
              <a:buFont typeface="Arial" panose="020B0604020202020204" pitchFamily="34" charset="0"/>
              <a:buChar char="•"/>
            </a:pPr>
            <a:r>
              <a:rPr lang="en-US" sz="2160" dirty="0">
                <a:solidFill>
                  <a:srgbClr val="000000"/>
                </a:solidFill>
              </a:rPr>
              <a:t>Research Triangle Institute</a:t>
            </a:r>
          </a:p>
          <a:p>
            <a:pPr marL="139066" indent="-139066" defTabSz="1097280">
              <a:buFont typeface="Arial" panose="020B0604020202020204" pitchFamily="34" charset="0"/>
              <a:buChar char="•"/>
            </a:pPr>
            <a:r>
              <a:rPr lang="en-US" sz="2160" dirty="0">
                <a:solidFill>
                  <a:srgbClr val="000000"/>
                </a:solidFill>
              </a:rPr>
              <a:t>Ronin Institute</a:t>
            </a:r>
          </a:p>
          <a:p>
            <a:pPr marL="139066" indent="-139066" defTabSz="1097280">
              <a:buFont typeface="Arial" panose="020B0604020202020204" pitchFamily="34" charset="0"/>
              <a:buChar char="•"/>
            </a:pPr>
            <a:r>
              <a:rPr lang="en-US" sz="2160" dirty="0">
                <a:solidFill>
                  <a:srgbClr val="000000"/>
                </a:solidFill>
              </a:rPr>
              <a:t>Scripps Inst Ocean</a:t>
            </a:r>
          </a:p>
          <a:p>
            <a:pPr marL="139066" indent="-139066" defTabSz="1097280">
              <a:buFont typeface="Arial" panose="020B0604020202020204" pitchFamily="34" charset="0"/>
              <a:buChar char="•"/>
            </a:pPr>
            <a:r>
              <a:rPr lang="en-US" sz="2160" dirty="0">
                <a:solidFill>
                  <a:srgbClr val="000000"/>
                </a:solidFill>
              </a:rPr>
              <a:t>Smithsonian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004611" y="1525670"/>
            <a:ext cx="4406146" cy="312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97280"/>
            <a:r>
              <a:rPr lang="en-US" sz="2400" b="1" u="sng" dirty="0">
                <a:solidFill>
                  <a:srgbClr val="000000"/>
                </a:solidFill>
              </a:rPr>
              <a:t>Other agencies and their labs</a:t>
            </a:r>
          </a:p>
          <a:p>
            <a:pPr marL="139066" indent="-139066" defTabSz="1097280">
              <a:buFont typeface="Arial" panose="020B0604020202020204" pitchFamily="34" charset="0"/>
              <a:buChar char="•"/>
            </a:pPr>
            <a:r>
              <a:rPr lang="en-US" sz="2160" dirty="0">
                <a:solidFill>
                  <a:srgbClr val="000000"/>
                </a:solidFill>
              </a:rPr>
              <a:t>DOE - ANL, LBNL</a:t>
            </a:r>
          </a:p>
          <a:p>
            <a:pPr marL="139066" indent="-139066" defTabSz="1097280">
              <a:buFont typeface="Arial" panose="020B0604020202020204" pitchFamily="34" charset="0"/>
              <a:buChar char="•"/>
            </a:pPr>
            <a:r>
              <a:rPr lang="en-US" sz="2160" dirty="0">
                <a:solidFill>
                  <a:srgbClr val="000000"/>
                </a:solidFill>
              </a:rPr>
              <a:t>NASA - JPL, Space Tel </a:t>
            </a:r>
            <a:r>
              <a:rPr lang="en-US" sz="2160" dirty="0" err="1">
                <a:solidFill>
                  <a:srgbClr val="000000"/>
                </a:solidFill>
              </a:rPr>
              <a:t>Sci</a:t>
            </a:r>
            <a:r>
              <a:rPr lang="en-US" sz="2160" dirty="0">
                <a:solidFill>
                  <a:srgbClr val="000000"/>
                </a:solidFill>
              </a:rPr>
              <a:t> Inst</a:t>
            </a:r>
          </a:p>
          <a:p>
            <a:pPr marL="139066" indent="-139066" defTabSz="1097280">
              <a:buFont typeface="Arial" panose="020B0604020202020204" pitchFamily="34" charset="0"/>
              <a:buChar char="•"/>
            </a:pPr>
            <a:r>
              <a:rPr lang="en-US" sz="2160" dirty="0">
                <a:solidFill>
                  <a:srgbClr val="000000"/>
                </a:solidFill>
              </a:rPr>
              <a:t>Navy, Naval Postgrad School (NPS)</a:t>
            </a:r>
          </a:p>
          <a:p>
            <a:pPr marL="139066" indent="-139066" defTabSz="1097280">
              <a:buFont typeface="Arial" panose="020B0604020202020204" pitchFamily="34" charset="0"/>
              <a:buChar char="•"/>
            </a:pPr>
            <a:r>
              <a:rPr lang="en-US" sz="2160" dirty="0">
                <a:solidFill>
                  <a:srgbClr val="000000"/>
                </a:solidFill>
              </a:rPr>
              <a:t>NIST</a:t>
            </a:r>
          </a:p>
          <a:p>
            <a:pPr marL="139066" indent="-139066" defTabSz="1097280">
              <a:buFont typeface="Arial" panose="020B0604020202020204" pitchFamily="34" charset="0"/>
              <a:buChar char="•"/>
            </a:pPr>
            <a:r>
              <a:rPr lang="en-US" sz="2160" dirty="0">
                <a:solidFill>
                  <a:srgbClr val="000000"/>
                </a:solidFill>
              </a:rPr>
              <a:t>NOAA, US </a:t>
            </a:r>
            <a:r>
              <a:rPr lang="en-US" sz="2160" dirty="0" err="1">
                <a:solidFill>
                  <a:srgbClr val="000000"/>
                </a:solidFill>
              </a:rPr>
              <a:t>Int</a:t>
            </a:r>
            <a:r>
              <a:rPr lang="en-US" sz="2160" dirty="0">
                <a:solidFill>
                  <a:srgbClr val="000000"/>
                </a:solidFill>
              </a:rPr>
              <a:t> OOS</a:t>
            </a:r>
          </a:p>
          <a:p>
            <a:pPr marL="139066" indent="-139066" defTabSz="1097280">
              <a:buFont typeface="Arial" panose="020B0604020202020204" pitchFamily="34" charset="0"/>
              <a:buChar char="•"/>
            </a:pPr>
            <a:r>
              <a:rPr lang="en-US" sz="2160" dirty="0">
                <a:solidFill>
                  <a:srgbClr val="000000"/>
                </a:solidFill>
              </a:rPr>
              <a:t>USDA, Agricultural Research Service</a:t>
            </a:r>
          </a:p>
          <a:p>
            <a:pPr marL="139066" indent="-139066" defTabSz="1097280">
              <a:buFont typeface="Arial" panose="020B0604020202020204" pitchFamily="34" charset="0"/>
              <a:buChar char="•"/>
            </a:pPr>
            <a:r>
              <a:rPr lang="en-US" sz="2160" dirty="0">
                <a:solidFill>
                  <a:srgbClr val="000000"/>
                </a:solidFill>
              </a:rPr>
              <a:t>USFWS</a:t>
            </a:r>
          </a:p>
          <a:p>
            <a:pPr marL="139066" indent="-139066" defTabSz="1097280">
              <a:buFont typeface="Arial" panose="020B0604020202020204" pitchFamily="34" charset="0"/>
              <a:buChar char="•"/>
            </a:pPr>
            <a:r>
              <a:rPr lang="en-US" sz="2160" dirty="0">
                <a:solidFill>
                  <a:srgbClr val="000000"/>
                </a:solidFill>
              </a:rPr>
              <a:t>USGS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26253" y="1521250"/>
            <a:ext cx="5193792" cy="578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97280"/>
            <a:r>
              <a:rPr lang="en-US" sz="2400" b="1" u="sng" dirty="0">
                <a:solidFill>
                  <a:srgbClr val="000000"/>
                </a:solidFill>
              </a:rPr>
              <a:t>Community Orgs and Societies</a:t>
            </a:r>
          </a:p>
          <a:p>
            <a:pPr marL="139066" indent="-139066" defTabSz="1097280">
              <a:buFont typeface="Arial" panose="020B0604020202020204" pitchFamily="34" charset="0"/>
              <a:buChar char="•"/>
            </a:pPr>
            <a:r>
              <a:rPr lang="en-US" sz="2160" dirty="0">
                <a:solidFill>
                  <a:srgbClr val="000000"/>
                </a:solidFill>
              </a:rPr>
              <a:t>Coalition for Academic Scientific Computation (CASC)</a:t>
            </a:r>
          </a:p>
          <a:p>
            <a:pPr marL="139066" indent="-139066" defTabSz="1097280">
              <a:buFont typeface="Arial" panose="020B0604020202020204" pitchFamily="34" charset="0"/>
              <a:buChar char="•"/>
            </a:pPr>
            <a:r>
              <a:rPr lang="en-US" sz="2160" dirty="0">
                <a:solidFill>
                  <a:srgbClr val="000000"/>
                </a:solidFill>
              </a:rPr>
              <a:t>Earth Science Information Partners (ESIP)</a:t>
            </a:r>
          </a:p>
          <a:p>
            <a:pPr marL="139066" indent="-139066" defTabSz="1097280">
              <a:buFont typeface="Arial" panose="020B0604020202020204" pitchFamily="34" charset="0"/>
              <a:buChar char="•"/>
            </a:pPr>
            <a:r>
              <a:rPr lang="en-US" sz="2160" dirty="0">
                <a:solidFill>
                  <a:srgbClr val="000000"/>
                </a:solidFill>
              </a:rPr>
              <a:t>Illinois Natural History Survey</a:t>
            </a:r>
          </a:p>
          <a:p>
            <a:pPr marL="139066" indent="-139066" defTabSz="1097280">
              <a:buFont typeface="Arial" panose="020B0604020202020204" pitchFamily="34" charset="0"/>
              <a:buChar char="•"/>
            </a:pPr>
            <a:r>
              <a:rPr lang="en-US" sz="2160" dirty="0">
                <a:solidFill>
                  <a:srgbClr val="000000"/>
                </a:solidFill>
              </a:rPr>
              <a:t>Intl Educational Data Mining Society</a:t>
            </a:r>
          </a:p>
          <a:p>
            <a:pPr marL="139066" indent="-139066" defTabSz="1097280">
              <a:buFont typeface="Arial" panose="020B0604020202020204" pitchFamily="34" charset="0"/>
              <a:buChar char="•"/>
            </a:pPr>
            <a:r>
              <a:rPr lang="en-US" sz="2160" dirty="0">
                <a:solidFill>
                  <a:srgbClr val="000000"/>
                </a:solidFill>
              </a:rPr>
              <a:t>Midwest Big Data Hub</a:t>
            </a:r>
          </a:p>
          <a:p>
            <a:pPr marL="139066" indent="-139066" defTabSz="1097280">
              <a:buFont typeface="Arial" panose="020B0604020202020204" pitchFamily="34" charset="0"/>
              <a:buChar char="•"/>
            </a:pPr>
            <a:r>
              <a:rPr lang="en-US" sz="2160" dirty="0">
                <a:solidFill>
                  <a:srgbClr val="000000"/>
                </a:solidFill>
              </a:rPr>
              <a:t>National Association of Marine Labs</a:t>
            </a:r>
          </a:p>
          <a:p>
            <a:pPr marL="139066" indent="-139066" defTabSz="1097280">
              <a:buFont typeface="Arial" panose="020B0604020202020204" pitchFamily="34" charset="0"/>
              <a:buChar char="•"/>
            </a:pPr>
            <a:r>
              <a:rPr lang="en-US" sz="2160" dirty="0">
                <a:solidFill>
                  <a:srgbClr val="000000"/>
                </a:solidFill>
              </a:rPr>
              <a:t>National Data Service</a:t>
            </a:r>
          </a:p>
          <a:p>
            <a:pPr marL="139066" indent="-139066" defTabSz="1097280">
              <a:buFont typeface="Arial" panose="020B0604020202020204" pitchFamily="34" charset="0"/>
              <a:buChar char="•"/>
            </a:pPr>
            <a:r>
              <a:rPr lang="en-US" sz="2160" dirty="0">
                <a:solidFill>
                  <a:srgbClr val="000000"/>
                </a:solidFill>
              </a:rPr>
              <a:t>NC Museum of Natural Sciences</a:t>
            </a:r>
          </a:p>
          <a:p>
            <a:pPr marL="139066" indent="-139066" defTabSz="1097280">
              <a:buFont typeface="Arial" panose="020B0604020202020204" pitchFamily="34" charset="0"/>
              <a:buChar char="•"/>
            </a:pPr>
            <a:r>
              <a:rPr lang="en-US" sz="2160" dirty="0" err="1">
                <a:solidFill>
                  <a:srgbClr val="000000"/>
                </a:solidFill>
              </a:rPr>
              <a:t>NumFocus</a:t>
            </a:r>
            <a:endParaRPr lang="en-US" sz="2160" dirty="0">
              <a:solidFill>
                <a:srgbClr val="000000"/>
              </a:solidFill>
            </a:endParaRPr>
          </a:p>
          <a:p>
            <a:pPr marL="139066" indent="-139066" defTabSz="1097280">
              <a:buFont typeface="Arial" panose="020B0604020202020204" pitchFamily="34" charset="0"/>
              <a:buChar char="•"/>
            </a:pPr>
            <a:r>
              <a:rPr lang="en-US" sz="2160" dirty="0">
                <a:solidFill>
                  <a:srgbClr val="000000"/>
                </a:solidFill>
              </a:rPr>
              <a:t>UNOLS</a:t>
            </a:r>
          </a:p>
          <a:p>
            <a:pPr marL="139066" indent="-139066" defTabSz="1097280">
              <a:buFont typeface="Arial" panose="020B0604020202020204" pitchFamily="34" charset="0"/>
              <a:buChar char="•"/>
            </a:pPr>
            <a:r>
              <a:rPr lang="en-US" sz="2160" dirty="0">
                <a:solidFill>
                  <a:srgbClr val="000000"/>
                </a:solidFill>
              </a:rPr>
              <a:t>EPSCOR/Idea</a:t>
            </a:r>
          </a:p>
          <a:p>
            <a:pPr marL="139066" indent="-139066" defTabSz="1097280">
              <a:buFont typeface="Arial" panose="020B0604020202020204" pitchFamily="34" charset="0"/>
              <a:buChar char="•"/>
            </a:pPr>
            <a:r>
              <a:rPr lang="en-US" sz="2160" dirty="0">
                <a:solidFill>
                  <a:srgbClr val="000000"/>
                </a:solidFill>
              </a:rPr>
              <a:t>Consortium for Ocean Leadership (COL)</a:t>
            </a:r>
          </a:p>
          <a:p>
            <a:pPr marL="139066" indent="-139066" defTabSz="1097280">
              <a:buFont typeface="Arial" panose="020B0604020202020204" pitchFamily="34" charset="0"/>
              <a:buChar char="•"/>
            </a:pPr>
            <a:r>
              <a:rPr lang="en-US" sz="2160" dirty="0">
                <a:solidFill>
                  <a:srgbClr val="000000"/>
                </a:solidFill>
              </a:rPr>
              <a:t>Plant Science Research Network</a:t>
            </a:r>
          </a:p>
          <a:p>
            <a:pPr marL="139066" indent="-139066" defTabSz="1097280">
              <a:buFont typeface="Arial" panose="020B0604020202020204" pitchFamily="34" charset="0"/>
              <a:buChar char="•"/>
            </a:pPr>
            <a:r>
              <a:rPr lang="en-US" sz="2160" dirty="0">
                <a:solidFill>
                  <a:srgbClr val="000000"/>
                </a:solidFill>
              </a:rPr>
              <a:t>The Quilt</a:t>
            </a:r>
          </a:p>
          <a:p>
            <a:pPr marL="139066" indent="-139066" defTabSz="1097280">
              <a:buFont typeface="Arial" panose="020B0604020202020204" pitchFamily="34" charset="0"/>
              <a:buChar char="•"/>
            </a:pPr>
            <a:r>
              <a:rPr lang="en-US" sz="2160" dirty="0" err="1">
                <a:solidFill>
                  <a:srgbClr val="000000"/>
                </a:solidFill>
              </a:rPr>
              <a:t>Univ</a:t>
            </a:r>
            <a:r>
              <a:rPr lang="en-US" sz="2160" dirty="0">
                <a:solidFill>
                  <a:srgbClr val="000000"/>
                </a:solidFill>
              </a:rPr>
              <a:t> Consortium for GIS (UCGIS)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004611" y="4795860"/>
            <a:ext cx="3864864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97280"/>
            <a:r>
              <a:rPr lang="en-US" sz="2400" b="1" u="sng" dirty="0">
                <a:solidFill>
                  <a:srgbClr val="000000"/>
                </a:solidFill>
              </a:rPr>
              <a:t>Companies</a:t>
            </a:r>
            <a:r>
              <a:rPr lang="en-US" sz="2400" u="sng" dirty="0">
                <a:solidFill>
                  <a:srgbClr val="000000"/>
                </a:solidFill>
              </a:rPr>
              <a:t> </a:t>
            </a:r>
            <a:endParaRPr lang="en-US" sz="2160" dirty="0">
              <a:solidFill>
                <a:srgbClr val="000000"/>
              </a:solidFill>
            </a:endParaRPr>
          </a:p>
          <a:p>
            <a:pPr marL="139066" indent="-139066" defTabSz="1097280">
              <a:buFont typeface="Arial" panose="020B0604020202020204" pitchFamily="34" charset="0"/>
              <a:buChar char="•"/>
            </a:pPr>
            <a:r>
              <a:rPr lang="en-US" sz="2160" dirty="0">
                <a:solidFill>
                  <a:srgbClr val="000000"/>
                </a:solidFill>
              </a:rPr>
              <a:t> ESRI, Merck, Rangle.io, SRI, </a:t>
            </a:r>
            <a:r>
              <a:rPr lang="en-US" sz="2160" dirty="0" err="1">
                <a:solidFill>
                  <a:srgbClr val="000000"/>
                </a:solidFill>
              </a:rPr>
              <a:t>StormCenter</a:t>
            </a:r>
            <a:r>
              <a:rPr lang="en-US" sz="2160" dirty="0">
                <a:solidFill>
                  <a:srgbClr val="000000"/>
                </a:solidFill>
              </a:rPr>
              <a:t> Communication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021376" y="6247877"/>
            <a:ext cx="2016744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97280"/>
            <a:r>
              <a:rPr lang="en-US" sz="2400" b="1" u="sng" dirty="0">
                <a:solidFill>
                  <a:srgbClr val="000000"/>
                </a:solidFill>
              </a:rPr>
              <a:t>NSF Facilities </a:t>
            </a:r>
            <a:endParaRPr lang="en-US" sz="2400" b="1" dirty="0">
              <a:solidFill>
                <a:srgbClr val="000000"/>
              </a:solidFill>
            </a:endParaRPr>
          </a:p>
          <a:p>
            <a:pPr marL="139066" indent="-139066" defTabSz="1097280">
              <a:buFont typeface="Arial" panose="020B0604020202020204" pitchFamily="34" charset="0"/>
              <a:buChar char="•"/>
            </a:pPr>
            <a:r>
              <a:rPr lang="en-US" sz="2160" dirty="0">
                <a:solidFill>
                  <a:srgbClr val="000000"/>
                </a:solidFill>
              </a:rPr>
              <a:t> Nearly all!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1678355" y="6555485"/>
            <a:ext cx="1174090" cy="5815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/>
            <a:r>
              <a:rPr lang="en-US" sz="2160" dirty="0">
                <a:solidFill>
                  <a:prstClr val="white"/>
                </a:solidFill>
              </a:rPr>
              <a:t>Next</a:t>
            </a:r>
          </a:p>
        </p:txBody>
      </p:sp>
      <p:pic>
        <p:nvPicPr>
          <p:cNvPr id="15" name="Picture 2" descr="https://www.nsf.gov/images/logos/nsf1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43" y="7429281"/>
            <a:ext cx="795528" cy="80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56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149" y="3178560"/>
            <a:ext cx="2733598" cy="18266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000090"/>
                </a:solidFill>
                <a:latin typeface="Calibri Light" panose="020F0302020204030204" pitchFamily="34" charset="0"/>
              </a:rPr>
              <a:t>Represented NSF Facilities</a:t>
            </a:r>
            <a:endParaRPr lang="en-US" b="0" dirty="0">
              <a:solidFill>
                <a:srgbClr val="000090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F772-3A58-4548-9F44-A0C0252E10C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80763" y="1765091"/>
            <a:ext cx="3830365" cy="48936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097280"/>
            <a:r>
              <a:rPr lang="en-US" sz="2400" u="sng" dirty="0">
                <a:solidFill>
                  <a:srgbClr val="000000"/>
                </a:solidFill>
              </a:rPr>
              <a:t>NSF Facility Contributors</a:t>
            </a:r>
          </a:p>
          <a:p>
            <a:pPr marL="140970" indent="-140970" defTabSz="109728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ARF/UNOLS</a:t>
            </a:r>
          </a:p>
          <a:p>
            <a:pPr marL="140970" indent="-140970" defTabSz="109728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Gemini</a:t>
            </a:r>
          </a:p>
          <a:p>
            <a:pPr marL="140970" indent="-140970" defTabSz="109728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LHC</a:t>
            </a:r>
          </a:p>
          <a:p>
            <a:pPr marL="140970" indent="-140970" defTabSz="109728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LIGO</a:t>
            </a:r>
          </a:p>
          <a:p>
            <a:pPr marL="140970" indent="-140970" defTabSz="109728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LSST</a:t>
            </a:r>
          </a:p>
          <a:p>
            <a:pPr marL="140970" indent="-140970" defTabSz="109728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NCAR</a:t>
            </a:r>
          </a:p>
          <a:p>
            <a:pPr marL="140970" indent="-140970" defTabSz="109728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NHERI</a:t>
            </a:r>
          </a:p>
          <a:p>
            <a:pPr marL="140970" indent="-140970" defTabSz="109728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NHMFL</a:t>
            </a:r>
          </a:p>
          <a:p>
            <a:pPr marL="140970" indent="-140970" defTabSz="109728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NOAO</a:t>
            </a:r>
          </a:p>
          <a:p>
            <a:pPr marL="140970" indent="-140970" defTabSz="109728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NRAO</a:t>
            </a:r>
          </a:p>
          <a:p>
            <a:pPr marL="140970" indent="-140970" defTabSz="109728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NSO</a:t>
            </a:r>
          </a:p>
          <a:p>
            <a:pPr marL="140970" indent="-140970" defTabSz="109728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RCRV</a:t>
            </a:r>
          </a:p>
        </p:txBody>
      </p:sp>
      <p:sp>
        <p:nvSpPr>
          <p:cNvPr id="5" name="Rectangle 4"/>
          <p:cNvSpPr/>
          <p:nvPr/>
        </p:nvSpPr>
        <p:spPr>
          <a:xfrm>
            <a:off x="3460259" y="2724010"/>
            <a:ext cx="2206358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097280"/>
            <a:r>
              <a:rPr lang="en-US" sz="2400" u="sng" dirty="0">
                <a:solidFill>
                  <a:srgbClr val="000000"/>
                </a:solidFill>
              </a:rPr>
              <a:t>Mentioned</a:t>
            </a:r>
          </a:p>
          <a:p>
            <a:pPr marL="140970" indent="-140970" defTabSz="109728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DKIST</a:t>
            </a:r>
          </a:p>
          <a:p>
            <a:pPr marL="140970" indent="-140970" defTabSz="109728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Ice Cube</a:t>
            </a:r>
          </a:p>
          <a:p>
            <a:pPr marL="140970" indent="-140970" defTabSz="109728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IODP</a:t>
            </a:r>
          </a:p>
          <a:p>
            <a:pPr marL="140970" indent="-140970" defTabSz="109728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NEON</a:t>
            </a:r>
          </a:p>
          <a:p>
            <a:pPr marL="140970" indent="-140970" defTabSz="109728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OOI</a:t>
            </a:r>
          </a:p>
        </p:txBody>
      </p:sp>
      <p:pic>
        <p:nvPicPr>
          <p:cNvPr id="9" name="Picture 6" descr="http://www.neoninc.org/sites/default/files/NEON_2007_v5_2_WithAttribution_rev07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2063" y="4922234"/>
            <a:ext cx="2500190" cy="175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http://www.earthscope.org/assets/uploads/pages/ES_ALL_CROPPED_sm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47893" y="3694508"/>
            <a:ext cx="2501453" cy="1775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http://almaobservatory.org/gallery2/main.php?g2_view=core.DownloadItem&amp;g2_itemId=4794&amp;g2_serialNumber=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17202" y="1686745"/>
            <a:ext cx="2580676" cy="179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Photo of 12-fan Wall of Wind facility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8963" y="5706022"/>
            <a:ext cx="2526558" cy="145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.telegraph.co.uk/multimedia/archive/01743/hadron_1743550c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98651" y="1560094"/>
            <a:ext cx="2698483" cy="180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oceanobservatories.org/wp-content/uploads/2010/05/ooi_map_new004-862x950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0654" y="3274556"/>
            <a:ext cx="1772285" cy="223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http://upload.wikimedia.org/wikipedia/commons/d/d9/Sikuliaq_Woods_Hole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5538" y="5370865"/>
            <a:ext cx="2386061" cy="1787274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47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  <a:latin typeface="Calibri Light" panose="020F0302020204030204" pitchFamily="34" charset="0"/>
              </a:rPr>
              <a:t>Disciplinary Coverage - Overview</a:t>
            </a:r>
            <a:endParaRPr lang="en-US" dirty="0">
              <a:solidFill>
                <a:srgbClr val="000090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F772-3A58-4548-9F44-A0C0252E10C2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991092" y="1471181"/>
          <a:ext cx="12825197" cy="60215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33481"/>
                <a:gridCol w="7432391"/>
                <a:gridCol w="1659325"/>
              </a:tblGrid>
              <a:tr h="47548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</a:rPr>
                        <a:t>Domain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Disciplines </a:t>
                      </a:r>
                      <a:r>
                        <a:rPr lang="en-US" sz="2400" u="none" strike="noStrike" dirty="0" smtClean="0">
                          <a:effectLst/>
                        </a:rPr>
                        <a:t>Represented in Responses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Proportion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728" marR="109728" marT="54864" marB="54864" anchor="ctr"/>
                </a:tc>
              </a:tr>
              <a:tr h="84124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Cyberinfrastructure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Cyber Ecosystem, Institutional, regional and national perspectives, cybersecurity, software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31%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728" marR="109728" marT="54864" marB="54864" anchor="ctr"/>
                </a:tc>
              </a:tr>
              <a:tr h="84124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Math and Physical Sciences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Physics, Astronomy and Astrophysics, Mathematics, Materials Science, Chemistry (</a:t>
                      </a:r>
                      <a:r>
                        <a:rPr lang="en-US" sz="2400" u="none" strike="noStrike" dirty="0" smtClean="0">
                          <a:effectLst/>
                        </a:rPr>
                        <a:t>incl. </a:t>
                      </a:r>
                      <a:r>
                        <a:rPr lang="en-US" sz="2400" u="none" strike="noStrike" dirty="0" err="1">
                          <a:effectLst/>
                        </a:rPr>
                        <a:t>Chem</a:t>
                      </a:r>
                      <a:r>
                        <a:rPr lang="en-US" sz="2400" u="none" strike="noStrike" dirty="0">
                          <a:effectLst/>
                        </a:rPr>
                        <a:t> Engineering)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21%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728" marR="109728" marT="54864" marB="54864" anchor="ctr"/>
                </a:tc>
              </a:tr>
              <a:tr h="120700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Life Sciences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Cellular, Organismal, Omics, Ecology, Environment, Evolution, Conservation, Plant Sciences, Health Sciences, Behavioral and Social Sciences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19%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728" marR="109728" marT="54864" marB="54864" anchor="ctr"/>
                </a:tc>
              </a:tr>
              <a:tr h="84124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Geosciences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Oceans and Aquatic, Earth Science, Atmospheric and Climate </a:t>
                      </a:r>
                      <a:r>
                        <a:rPr lang="en-US" sz="2400" u="none" strike="noStrike" dirty="0" smtClean="0">
                          <a:effectLst/>
                        </a:rPr>
                        <a:t>Science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14%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728" marR="109728" marT="54864" marB="54864" anchor="ctr"/>
                </a:tc>
              </a:tr>
              <a:tr h="49857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Engineering Research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Civil, Mechanical, Environmental, Nanotechnology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6%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728" marR="109728" marT="54864" marB="54864" anchor="ctr"/>
                </a:tc>
              </a:tr>
              <a:tr h="47548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Computer Science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CS, Data Science, Open Data, Open Science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6%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728" marR="109728" marT="54864" marB="54864" anchor="ctr"/>
                </a:tc>
              </a:tr>
              <a:tr h="84124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Education </a:t>
                      </a:r>
                      <a:r>
                        <a:rPr lang="en-US" sz="2400" b="1" u="none" strike="noStrike" dirty="0" smtClean="0">
                          <a:effectLst/>
                        </a:rPr>
                        <a:t>&amp; Learning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Education Research, Science of Learning, Educational Data Mining, Learning Analytics, Technology in Education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3%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728" marR="109728" marT="54864" marB="54864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879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Calibri Light" panose="020F0302020204030204" pitchFamily="34" charset="0"/>
              </a:rPr>
              <a:t>RFI 2030 Themes Resonant with Large Facilities Cybersecurity Topics</a:t>
            </a:r>
            <a:endParaRPr lang="en-US" dirty="0">
              <a:solidFill>
                <a:srgbClr val="000090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Integrative Ecosystem </a:t>
            </a:r>
          </a:p>
          <a:p>
            <a:pPr lvl="1"/>
            <a:r>
              <a:rPr lang="en-US" dirty="0" smtClean="0"/>
              <a:t>Robust, Secure, and Dynamic workflows and </a:t>
            </a:r>
            <a:r>
              <a:rPr lang="en-US" dirty="0" err="1" smtClean="0"/>
              <a:t>dataflows</a:t>
            </a:r>
            <a:r>
              <a:rPr lang="en-US" dirty="0" smtClean="0"/>
              <a:t> across diverse technologies and boundaries</a:t>
            </a:r>
          </a:p>
          <a:p>
            <a:pPr lvl="1"/>
            <a:r>
              <a:rPr lang="en-US" dirty="0" smtClean="0"/>
              <a:t>Multi-institutional authentication for distributed communities</a:t>
            </a:r>
          </a:p>
          <a:p>
            <a:pPr lvl="1"/>
            <a:r>
              <a:rPr lang="en-US" dirty="0" smtClean="0"/>
              <a:t>At-scale security approaches for research communities</a:t>
            </a:r>
          </a:p>
          <a:p>
            <a:r>
              <a:rPr lang="en-US" dirty="0" smtClean="0"/>
              <a:t>Trustworthy Software and Data for Robust and Reliable Science</a:t>
            </a:r>
          </a:p>
          <a:p>
            <a:r>
              <a:rPr lang="en-US" dirty="0" smtClean="0"/>
              <a:t>Emphasis on both Human and Technical Capabilities</a:t>
            </a:r>
          </a:p>
          <a:p>
            <a:r>
              <a:rPr lang="en-US" dirty="0" smtClean="0"/>
              <a:t>Commitment to Continuity of CI and </a:t>
            </a:r>
            <a:r>
              <a:rPr lang="en-US" dirty="0" smtClean="0"/>
              <a:t>Research focus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7985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0090"/>
                </a:solidFill>
              </a:rPr>
              <a:t>Draft</a:t>
            </a:r>
            <a:r>
              <a:rPr lang="en-US" b="1" dirty="0" smtClean="0">
                <a:solidFill>
                  <a:srgbClr val="000090"/>
                </a:solidFill>
              </a:rPr>
              <a:t> OAC Principles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39" y="2028826"/>
            <a:ext cx="13218534" cy="538353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Promote Science Excellence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nable fundamentally new scientific advances</a:t>
            </a:r>
          </a:p>
          <a:p>
            <a:pPr lvl="1"/>
            <a:r>
              <a:rPr lang="en-US" dirty="0" smtClean="0"/>
              <a:t>Attend to the current trends in research </a:t>
            </a:r>
          </a:p>
          <a:p>
            <a:pPr lvl="2"/>
            <a:r>
              <a:rPr lang="en-US" dirty="0" smtClean="0"/>
              <a:t>Multidisciplinary, geo/institutionally-agnostic research and research teams</a:t>
            </a:r>
          </a:p>
          <a:p>
            <a:pPr lvl="2"/>
            <a:r>
              <a:rPr lang="en-US" dirty="0" smtClean="0"/>
              <a:t>Complex problems; dynamic workflows; </a:t>
            </a:r>
            <a:r>
              <a:rPr lang="en-US" dirty="0" smtClean="0"/>
              <a:t>data-rich</a:t>
            </a:r>
            <a:endParaRPr lang="en-US" dirty="0" smtClean="0"/>
          </a:p>
          <a:p>
            <a:pPr lvl="2"/>
            <a:r>
              <a:rPr lang="en-US" dirty="0" smtClean="0"/>
              <a:t>Robust and reliable science</a:t>
            </a:r>
          </a:p>
          <a:p>
            <a:r>
              <a:rPr lang="en-US" dirty="0" smtClean="0"/>
              <a:t>Focus on Unique NSF contributions to CI support for Research</a:t>
            </a:r>
          </a:p>
          <a:p>
            <a:pPr lvl="1"/>
            <a:r>
              <a:rPr lang="en-US" dirty="0" smtClean="0"/>
              <a:t>Holistic view:  </a:t>
            </a:r>
          </a:p>
          <a:p>
            <a:pPr lvl="2"/>
            <a:r>
              <a:rPr lang="en-US" dirty="0"/>
              <a:t>B</a:t>
            </a:r>
            <a:r>
              <a:rPr lang="en-US" dirty="0" smtClean="0"/>
              <a:t>uild capability, capacity, and cohesiveness of national CI Ecosystem</a:t>
            </a:r>
          </a:p>
          <a:p>
            <a:pPr lvl="2"/>
            <a:r>
              <a:rPr lang="en-US" dirty="0" smtClean="0"/>
              <a:t>Consider both human and technical aspects of CI</a:t>
            </a:r>
          </a:p>
          <a:p>
            <a:pPr lvl="1"/>
            <a:r>
              <a:rPr lang="en-US" dirty="0" smtClean="0"/>
              <a:t>“Lean forward” to new approaches and technologies</a:t>
            </a:r>
          </a:p>
          <a:p>
            <a:r>
              <a:rPr lang="en-US" dirty="0" smtClean="0"/>
              <a:t>Act as a model steward </a:t>
            </a:r>
          </a:p>
          <a:p>
            <a:pPr lvl="1"/>
            <a:r>
              <a:rPr lang="en-US" dirty="0" smtClean="0"/>
              <a:t>Encourage reuse of investments in CI </a:t>
            </a:r>
          </a:p>
          <a:p>
            <a:pPr lvl="2"/>
            <a:r>
              <a:rPr lang="en-US" dirty="0" smtClean="0"/>
              <a:t>from industry, federal agencies, academic institutions, etc.</a:t>
            </a:r>
          </a:p>
          <a:p>
            <a:pPr lvl="1"/>
            <a:r>
              <a:rPr lang="en-US" dirty="0" smtClean="0"/>
              <a:t>Foster partnerships and community development</a:t>
            </a:r>
          </a:p>
          <a:p>
            <a:pPr lvl="1"/>
            <a:r>
              <a:rPr lang="en-US" dirty="0" smtClean="0"/>
              <a:t>Incent measurement and sharing of results</a:t>
            </a:r>
          </a:p>
          <a:p>
            <a:pPr marL="54864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27088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F772-3A58-4548-9F44-A0C0252E10C2}" type="slidenum">
              <a:rPr lang="en-US" smtClean="0"/>
              <a:t>28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96988" y="3476026"/>
            <a:ext cx="9265024" cy="1070610"/>
          </a:xfrm>
        </p:spPr>
        <p:txBody>
          <a:bodyPr>
            <a:noAutofit/>
          </a:bodyPr>
          <a:lstStyle/>
          <a:p>
            <a:r>
              <a:rPr lang="en-US" sz="7200" i="1" dirty="0" smtClean="0"/>
              <a:t>Thank you</a:t>
            </a:r>
            <a:endParaRPr lang="en-US" sz="7200" i="1" dirty="0"/>
          </a:p>
        </p:txBody>
      </p:sp>
    </p:spTree>
    <p:extLst>
      <p:ext uri="{BB962C8B-B14F-4D97-AF65-F5344CB8AC3E}">
        <p14:creationId xmlns:p14="http://schemas.microsoft.com/office/powerpoint/2010/main" val="85623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6320" y="6352674"/>
            <a:ext cx="12929603" cy="3837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Sustainability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3771" y="4230822"/>
            <a:ext cx="12929603" cy="3837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0090"/>
                </a:solidFill>
              </a:rPr>
              <a:t>On the Cutting </a:t>
            </a:r>
            <a:r>
              <a:rPr lang="en-US" sz="3200" b="1" dirty="0" smtClean="0">
                <a:solidFill>
                  <a:srgbClr val="000090"/>
                </a:solidFill>
              </a:rPr>
              <a:t>Edge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3771" y="2856016"/>
            <a:ext cx="12929603" cy="3837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0090"/>
                </a:solidFill>
              </a:rPr>
              <a:t>Meeting </a:t>
            </a:r>
            <a:r>
              <a:rPr lang="en-US" sz="3200" b="1" dirty="0" smtClean="0">
                <a:solidFill>
                  <a:srgbClr val="000090"/>
                </a:solidFill>
              </a:rPr>
              <a:t>Needs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6321" y="1375939"/>
            <a:ext cx="12929603" cy="3837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Leadership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272" y="209769"/>
            <a:ext cx="13517697" cy="1117638"/>
          </a:xfrm>
        </p:spPr>
        <p:txBody>
          <a:bodyPr>
            <a:noAutofit/>
          </a:bodyPr>
          <a:lstStyle/>
          <a:p>
            <a:r>
              <a:rPr lang="en-US" sz="4000" dirty="0" smtClean="0"/>
              <a:t>NAS Report on Future NSF HPC</a:t>
            </a:r>
            <a:br>
              <a:rPr lang="en-US" sz="4000" dirty="0" smtClean="0"/>
            </a:br>
            <a:r>
              <a:rPr lang="en-US" sz="4000" dirty="0" smtClean="0"/>
              <a:t>Summary </a:t>
            </a:r>
            <a:r>
              <a:rPr lang="en-US" sz="4000" dirty="0"/>
              <a:t>of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944" y="1759666"/>
            <a:ext cx="12661355" cy="5942307"/>
          </a:xfrm>
        </p:spPr>
        <p:txBody>
          <a:bodyPr>
            <a:normAutofit/>
          </a:bodyPr>
          <a:lstStyle/>
          <a:p>
            <a:pPr marL="461963" lvl="1" indent="-420688">
              <a:spcBef>
                <a:spcPts val="1200"/>
              </a:spcBef>
              <a:buFont typeface="+mj-lt"/>
              <a:buAutoNum type="arabicPeriod"/>
            </a:pPr>
            <a:r>
              <a:rPr lang="en-US" sz="2160" dirty="0" smtClean="0"/>
              <a:t>Grow </a:t>
            </a:r>
            <a:r>
              <a:rPr lang="en-US" sz="2160" dirty="0"/>
              <a:t>comprehensive investments in advanced computing. </a:t>
            </a:r>
          </a:p>
          <a:p>
            <a:pPr marL="461963" lvl="1" indent="-420688">
              <a:spcBef>
                <a:spcPts val="1200"/>
              </a:spcBef>
              <a:buFont typeface="+mj-lt"/>
              <a:buAutoNum type="arabicPeriod"/>
            </a:pPr>
            <a:r>
              <a:rPr lang="en-US" sz="2160" dirty="0"/>
              <a:t>Support full range of science requirements for advanced computing.</a:t>
            </a:r>
          </a:p>
          <a:p>
            <a:pPr marL="461963" indent="-420688">
              <a:spcBef>
                <a:spcPts val="1200"/>
              </a:spcBef>
              <a:buNone/>
            </a:pPr>
            <a:endParaRPr lang="en-US" sz="2160" b="1" dirty="0" smtClean="0">
              <a:solidFill>
                <a:srgbClr val="000090"/>
              </a:solidFill>
            </a:endParaRPr>
          </a:p>
          <a:p>
            <a:pPr marL="461963" lvl="1" indent="-420688">
              <a:spcBef>
                <a:spcPts val="1200"/>
              </a:spcBef>
              <a:buFont typeface="+mj-lt"/>
              <a:buAutoNum type="arabicPeriod" startAt="3"/>
            </a:pPr>
            <a:r>
              <a:rPr lang="en-US" sz="2160" dirty="0" smtClean="0"/>
              <a:t>Collect </a:t>
            </a:r>
            <a:r>
              <a:rPr lang="en-US" sz="2160" dirty="0"/>
              <a:t>community requirements; </a:t>
            </a:r>
            <a:r>
              <a:rPr lang="en-US" sz="2160" dirty="0" smtClean="0"/>
              <a:t>develop roadmaps </a:t>
            </a:r>
            <a:r>
              <a:rPr lang="en-US" sz="2160" dirty="0"/>
              <a:t>to inform decisions and set </a:t>
            </a:r>
            <a:r>
              <a:rPr lang="en-US" sz="2160" dirty="0" smtClean="0"/>
              <a:t>priorities.</a:t>
            </a:r>
            <a:endParaRPr lang="en-US" sz="2160" dirty="0"/>
          </a:p>
          <a:p>
            <a:pPr marL="461963" lvl="1" indent="-420688">
              <a:spcBef>
                <a:spcPts val="1200"/>
              </a:spcBef>
              <a:buFont typeface="+mj-lt"/>
              <a:buAutoNum type="arabicPeriod" startAt="3"/>
            </a:pPr>
            <a:r>
              <a:rPr lang="en-US" sz="2160" dirty="0"/>
              <a:t>Adopt approaches </a:t>
            </a:r>
            <a:r>
              <a:rPr lang="en-US" sz="2160" dirty="0" smtClean="0"/>
              <a:t>to consider investments in </a:t>
            </a:r>
            <a:r>
              <a:rPr lang="en-US" sz="2160" dirty="0"/>
              <a:t>an integrated </a:t>
            </a:r>
            <a:r>
              <a:rPr lang="en-US" sz="2160" dirty="0" smtClean="0"/>
              <a:t>way with associated research.</a:t>
            </a:r>
            <a:endParaRPr lang="en-US" sz="2160" dirty="0"/>
          </a:p>
          <a:p>
            <a:pPr marL="461963" indent="-420688">
              <a:spcBef>
                <a:spcPts val="1200"/>
              </a:spcBef>
              <a:buNone/>
            </a:pPr>
            <a:endParaRPr lang="en-US" sz="2160" b="1" dirty="0" smtClean="0">
              <a:solidFill>
                <a:srgbClr val="000090"/>
              </a:solidFill>
            </a:endParaRPr>
          </a:p>
          <a:p>
            <a:pPr marL="461963" lvl="1" indent="-420688">
              <a:spcBef>
                <a:spcPts val="1200"/>
              </a:spcBef>
              <a:buFont typeface="+mj-lt"/>
              <a:buAutoNum type="arabicPeriod" startAt="5"/>
            </a:pPr>
            <a:r>
              <a:rPr lang="en-US" sz="2160" i="1" dirty="0" smtClean="0"/>
              <a:t>Software</a:t>
            </a:r>
            <a:r>
              <a:rPr lang="en-US" sz="2160" i="1" dirty="0"/>
              <a:t>. </a:t>
            </a:r>
            <a:r>
              <a:rPr lang="en-US" sz="2160" dirty="0"/>
              <a:t>Support development and maintenance of expertise, scientific software, and software tools relevant to advanced computing resources.</a:t>
            </a:r>
          </a:p>
          <a:p>
            <a:pPr marL="461963" lvl="1" indent="-420688">
              <a:spcBef>
                <a:spcPts val="1200"/>
              </a:spcBef>
              <a:buFont typeface="+mj-lt"/>
              <a:buAutoNum type="arabicPeriod" startAt="5"/>
            </a:pPr>
            <a:r>
              <a:rPr lang="en-US" sz="2160" i="1" dirty="0"/>
              <a:t>Next-generation capabilities. </a:t>
            </a:r>
            <a:r>
              <a:rPr lang="en-US" sz="2160" dirty="0" smtClean="0"/>
              <a:t>Make modest in next-gen hardware</a:t>
            </a:r>
            <a:r>
              <a:rPr lang="en-US" sz="2160" dirty="0"/>
              <a:t>, software technologies to explore new ideas for next-gen capabilities. </a:t>
            </a:r>
            <a:r>
              <a:rPr lang="en-US" sz="2160" dirty="0" smtClean="0"/>
              <a:t>Adoption of radical </a:t>
            </a:r>
            <a:r>
              <a:rPr lang="en-US" sz="2160" dirty="0"/>
              <a:t>new technology </a:t>
            </a:r>
            <a:r>
              <a:rPr lang="en-US" sz="2160" dirty="0" smtClean="0"/>
              <a:t>takes time.</a:t>
            </a:r>
            <a:endParaRPr lang="en-US" sz="2160" dirty="0"/>
          </a:p>
          <a:p>
            <a:pPr marL="461963" indent="-420688">
              <a:spcBef>
                <a:spcPts val="1200"/>
              </a:spcBef>
              <a:buNone/>
            </a:pPr>
            <a:endParaRPr lang="en-US" sz="2160" b="1" dirty="0" smtClean="0">
              <a:solidFill>
                <a:srgbClr val="000090"/>
              </a:solidFill>
            </a:endParaRPr>
          </a:p>
          <a:p>
            <a:pPr marL="461963" lvl="1" indent="-420688">
              <a:spcBef>
                <a:spcPts val="1200"/>
              </a:spcBef>
              <a:buFont typeface="+mj-lt"/>
              <a:buAutoNum type="arabicPeriod" startAt="7"/>
            </a:pPr>
            <a:r>
              <a:rPr lang="en-US" sz="2160" dirty="0" smtClean="0"/>
              <a:t>Manage </a:t>
            </a:r>
            <a:r>
              <a:rPr lang="en-US" sz="2160" dirty="0"/>
              <a:t>advanced computing investments in a predictable and sustainable way. </a:t>
            </a:r>
          </a:p>
        </p:txBody>
      </p:sp>
      <p:sp>
        <p:nvSpPr>
          <p:cNvPr id="9" name="Rectangle 8"/>
          <p:cNvSpPr/>
          <p:nvPr/>
        </p:nvSpPr>
        <p:spPr>
          <a:xfrm>
            <a:off x="2641386" y="7224060"/>
            <a:ext cx="6417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Report: </a:t>
            </a:r>
            <a:r>
              <a:rPr lang="en-US" sz="3200" dirty="0">
                <a:hlinkClick r:id="rId2"/>
              </a:rPr>
              <a:t>www.nap.edu/catalog/21886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98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422" y="1390100"/>
            <a:ext cx="11135415" cy="645691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8223" y="45736"/>
            <a:ext cx="14492177" cy="13716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+mj-lt"/>
              </a:rPr>
              <a:t>Trends in Academic R&amp;D Funding of Science and Engineering</a:t>
            </a:r>
            <a:endParaRPr lang="en-US" sz="44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217275" y="7627938"/>
            <a:ext cx="3413125" cy="438150"/>
          </a:xfrm>
        </p:spPr>
        <p:txBody>
          <a:bodyPr/>
          <a:lstStyle/>
          <a:p>
            <a:fld id="{2066355A-084C-D24E-9AD2-7E4FC41EA6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46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947" y="574159"/>
            <a:ext cx="11104729" cy="705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98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NSF view of Science and Engineering Frontiers is Multidisciplinary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451" y="1716748"/>
            <a:ext cx="8698255" cy="645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5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rit_review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0"/>
            <a:ext cx="10972800" cy="8229600"/>
          </a:xfrm>
          <a:prstGeom prst="rect">
            <a:avLst/>
          </a:prstGeom>
        </p:spPr>
      </p:pic>
      <p:pic>
        <p:nvPicPr>
          <p:cNvPr id="6" name="Picture 5" descr="BitmapLogo_NOLayers_F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7198" y="365469"/>
            <a:ext cx="900380" cy="9050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57198" y="8008001"/>
            <a:ext cx="1280461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8338"/>
            <a:r>
              <a:rPr lang="en-US" sz="720" dirty="0">
                <a:solidFill>
                  <a:prstClr val="black">
                    <a:lumMod val="50000"/>
                    <a:lumOff val="50000"/>
                  </a:prstClr>
                </a:solidFill>
                <a:latin typeface=""/>
                <a:cs typeface="Arial Narrow"/>
              </a:rPr>
              <a:t> Data Current as of 2014</a:t>
            </a:r>
          </a:p>
        </p:txBody>
      </p:sp>
    </p:spTree>
    <p:extLst>
      <p:ext uri="{BB962C8B-B14F-4D97-AF65-F5344CB8AC3E}">
        <p14:creationId xmlns:p14="http://schemas.microsoft.com/office/powerpoint/2010/main" val="130639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31520" y="-81280"/>
            <a:ext cx="13167360" cy="13716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FY </a:t>
            </a:r>
            <a:r>
              <a:rPr lang="en-US" sz="4400" b="1" dirty="0" smtClean="0"/>
              <a:t>2018 </a:t>
            </a:r>
            <a:r>
              <a:rPr lang="en-US" sz="4400" b="1" dirty="0"/>
              <a:t>Budget Request</a:t>
            </a:r>
          </a:p>
        </p:txBody>
      </p:sp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5644895" y="2057400"/>
            <a:ext cx="8807704" cy="6172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600" b="1" dirty="0">
                <a:latin typeface="Arial" charset="0"/>
                <a:cs typeface="Arial" charset="0"/>
              </a:rPr>
              <a:t>NSF</a:t>
            </a:r>
          </a:p>
          <a:p>
            <a:pPr lvl="1">
              <a:spcBef>
                <a:spcPts val="0"/>
              </a:spcBef>
            </a:pPr>
            <a:r>
              <a:rPr lang="en-US" sz="3200" dirty="0">
                <a:latin typeface="Arial" charset="0"/>
                <a:cs typeface="Arial" charset="0"/>
              </a:rPr>
              <a:t>FY </a:t>
            </a:r>
            <a:r>
              <a:rPr lang="en-US" sz="3200" dirty="0" smtClean="0">
                <a:latin typeface="Arial" charset="0"/>
                <a:cs typeface="Arial" charset="0"/>
              </a:rPr>
              <a:t>2018 </a:t>
            </a:r>
            <a:r>
              <a:rPr lang="en-US" sz="3200" dirty="0">
                <a:latin typeface="Arial" charset="0"/>
                <a:cs typeface="Arial" charset="0"/>
              </a:rPr>
              <a:t>Budget </a:t>
            </a:r>
            <a:r>
              <a:rPr lang="en-US" sz="3200" dirty="0" smtClean="0">
                <a:latin typeface="Arial" charset="0"/>
                <a:cs typeface="Arial" charset="0"/>
              </a:rPr>
              <a:t>Request: $6,653 M Comparison to FY 2016 Actual: </a:t>
            </a:r>
            <a:r>
              <a:rPr lang="en-US" sz="3200" dirty="0">
                <a:latin typeface="Arial" charset="0"/>
                <a:cs typeface="Arial" charset="0"/>
              </a:rPr>
              <a:t>	</a:t>
            </a:r>
            <a:r>
              <a:rPr lang="en-US" sz="3200" dirty="0" smtClean="0">
                <a:latin typeface="Arial" charset="0"/>
                <a:cs typeface="Arial" charset="0"/>
              </a:rPr>
              <a:t>		 -$841 M, -11.2%</a:t>
            </a:r>
            <a:endParaRPr lang="en-US" sz="3200" dirty="0">
              <a:latin typeface="Arial" charset="0"/>
              <a:cs typeface="Arial" charset="0"/>
            </a:endParaRPr>
          </a:p>
          <a:p>
            <a:pPr lvl="1">
              <a:spcBef>
                <a:spcPts val="0"/>
              </a:spcBef>
            </a:pPr>
            <a:endParaRPr lang="en-US" sz="3200" dirty="0">
              <a:latin typeface="Arial" charset="0"/>
              <a:cs typeface="Arial" charset="0"/>
            </a:endParaRPr>
          </a:p>
          <a:p>
            <a:pPr>
              <a:spcBef>
                <a:spcPts val="0"/>
              </a:spcBef>
            </a:pPr>
            <a:r>
              <a:rPr lang="en-US" sz="3600" b="1" dirty="0">
                <a:latin typeface="Arial" charset="0"/>
                <a:cs typeface="Arial" charset="0"/>
              </a:rPr>
              <a:t>CISE</a:t>
            </a:r>
          </a:p>
          <a:p>
            <a:pPr lvl="1">
              <a:spcBef>
                <a:spcPts val="0"/>
              </a:spcBef>
            </a:pPr>
            <a:r>
              <a:rPr lang="en-US" sz="3200" dirty="0">
                <a:latin typeface="Arial" charset="0"/>
                <a:cs typeface="Arial" charset="0"/>
              </a:rPr>
              <a:t>FY </a:t>
            </a:r>
            <a:r>
              <a:rPr lang="en-US" sz="3200" dirty="0" smtClean="0">
                <a:latin typeface="Arial" charset="0"/>
                <a:cs typeface="Arial" charset="0"/>
              </a:rPr>
              <a:t>2018 </a:t>
            </a:r>
            <a:r>
              <a:rPr lang="en-US" sz="3200" dirty="0">
                <a:latin typeface="Arial" charset="0"/>
                <a:cs typeface="Arial" charset="0"/>
              </a:rPr>
              <a:t>Budget </a:t>
            </a:r>
            <a:r>
              <a:rPr lang="en-US" sz="3200" dirty="0" smtClean="0">
                <a:latin typeface="Arial" charset="0"/>
                <a:cs typeface="Arial" charset="0"/>
              </a:rPr>
              <a:t>Request: $839 M</a:t>
            </a:r>
            <a:endParaRPr lang="en-US" sz="3200" dirty="0">
              <a:latin typeface="Arial" charset="0"/>
              <a:cs typeface="Arial" charset="0"/>
            </a:endParaRPr>
          </a:p>
          <a:p>
            <a:pPr lvl="1">
              <a:spcBef>
                <a:spcPts val="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Comparison to FY 2016 Actual: 			-$96 M, -10.3% </a:t>
            </a:r>
            <a:endParaRPr lang="en-US" sz="3200" dirty="0"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140" y="1371600"/>
            <a:ext cx="5337755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-94850"/>
            <a:ext cx="13167360" cy="13716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FY 2018 Budget Request for CISE</a:t>
            </a:r>
            <a:endParaRPr lang="en-US" sz="4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804112" y="1732455"/>
          <a:ext cx="10997415" cy="4068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Worksheet" r:id="rId4" imgW="5744512" imgH="2125468" progId="Excel.Sheet.12">
                  <p:embed/>
                </p:oleObj>
              </mc:Choice>
              <mc:Fallback>
                <p:oleObj name="Worksheet" r:id="rId4" imgW="5744512" imgH="212546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04112" y="1732455"/>
                        <a:ext cx="10997415" cy="40689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29858" y="6563564"/>
            <a:ext cx="14572128" cy="1665772"/>
            <a:chOff x="1176226" y="6445337"/>
            <a:chExt cx="15728237" cy="1797929"/>
          </a:xfrm>
        </p:grpSpPr>
        <p:pic>
          <p:nvPicPr>
            <p:cNvPr id="5" name="Picture 4" descr="Screen Shot 2015-08-24 at 8.56.33 AM.png"/>
            <p:cNvPicPr>
              <a:picLocks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76226" y="6447386"/>
              <a:ext cx="3908537" cy="1795880"/>
            </a:xfrm>
            <a:prstGeom prst="rect">
              <a:avLst/>
            </a:prstGeom>
          </p:spPr>
        </p:pic>
        <p:pic>
          <p:nvPicPr>
            <p:cNvPr id="7" name="Picture 2" descr="https://us-ignite-org.s3.amazonaws.com/static/v1/img/slides/slide1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041697" y="6445337"/>
              <a:ext cx="3998998" cy="1788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16"/>
            <a:stretch/>
          </p:blipFill>
          <p:spPr>
            <a:xfrm>
              <a:off x="12915894" y="6445337"/>
              <a:ext cx="3988569" cy="1790709"/>
            </a:xfrm>
            <a:prstGeom prst="rect">
              <a:avLst/>
            </a:prstGeom>
          </p:spPr>
        </p:pic>
        <p:pic>
          <p:nvPicPr>
            <p:cNvPr id="12" name="Picture 11" descr="Battery pack 4 CPS Shin.JPG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55492" y="6445623"/>
              <a:ext cx="3986206" cy="17976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805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-88900"/>
            <a:ext cx="13898880" cy="13716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/>
              <a:t>Principles Underlying the Budget Request for CISE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3844" y="1967276"/>
            <a:ext cx="12942712" cy="4306525"/>
          </a:xfrm>
        </p:spPr>
        <p:txBody>
          <a:bodyPr>
            <a:noAutofit/>
          </a:bodyPr>
          <a:lstStyle/>
          <a:p>
            <a:pPr marL="398463" indent="-398463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Honor ongoing commitments (existing awards).</a:t>
            </a:r>
          </a:p>
          <a:p>
            <a:pPr marL="398463" indent="-398463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Investments in core research programs are maintained.</a:t>
            </a:r>
          </a:p>
          <a:p>
            <a:pPr marL="398463" indent="-398463">
              <a:spcAft>
                <a:spcPts val="600"/>
              </a:spcAft>
            </a:pPr>
            <a:r>
              <a:rPr lang="en-US" sz="3200" dirty="0" smtClean="0"/>
              <a:t>Investments across the breadth of the research cyberinfrastructure ecosystem continue.</a:t>
            </a:r>
          </a:p>
          <a:p>
            <a:pPr marL="398463" indent="-398463">
              <a:spcAft>
                <a:spcPts val="600"/>
              </a:spcAft>
            </a:pPr>
            <a:r>
              <a:rPr lang="en-US" sz="3200" dirty="0"/>
              <a:t>Commitment to national priorities continue.</a:t>
            </a:r>
          </a:p>
          <a:p>
            <a:pPr marL="398463" indent="-398463">
              <a:spcAft>
                <a:spcPts val="600"/>
              </a:spcAft>
            </a:pPr>
            <a:r>
              <a:rPr lang="en-US" sz="3200" dirty="0" smtClean="0"/>
              <a:t>CISE remains committed to building and nurturing partnerships.</a:t>
            </a:r>
          </a:p>
          <a:p>
            <a:pPr marL="0" indent="0">
              <a:spcAft>
                <a:spcPts val="600"/>
              </a:spcAft>
              <a:buNone/>
            </a:pPr>
            <a:endParaRPr lang="en-US" sz="3200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29858" y="6563564"/>
            <a:ext cx="14572128" cy="1665772"/>
            <a:chOff x="1176226" y="6445337"/>
            <a:chExt cx="15728237" cy="1797929"/>
          </a:xfrm>
        </p:grpSpPr>
        <p:pic>
          <p:nvPicPr>
            <p:cNvPr id="5" name="Picture 4" descr="Screen Shot 2015-08-24 at 8.56.33 AM.png"/>
            <p:cNvPicPr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76226" y="6447386"/>
              <a:ext cx="3908537" cy="1795880"/>
            </a:xfrm>
            <a:prstGeom prst="rect">
              <a:avLst/>
            </a:prstGeom>
          </p:spPr>
        </p:pic>
        <p:pic>
          <p:nvPicPr>
            <p:cNvPr id="6" name="Picture 2" descr="https://us-ignite-org.s3.amazonaws.com/static/v1/img/slides/slide1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041697" y="6445337"/>
              <a:ext cx="3998998" cy="1788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16"/>
            <a:stretch/>
          </p:blipFill>
          <p:spPr>
            <a:xfrm>
              <a:off x="12915894" y="6445337"/>
              <a:ext cx="3988569" cy="1790709"/>
            </a:xfrm>
            <a:prstGeom prst="rect">
              <a:avLst/>
            </a:prstGeom>
          </p:spPr>
        </p:pic>
        <p:pic>
          <p:nvPicPr>
            <p:cNvPr id="11" name="Picture 10" descr="Battery pack 4 CPS Shin.JPG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55492" y="6445623"/>
              <a:ext cx="3986206" cy="17976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966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CE6E8E0FE4AF4D949D12B041D4A704" ma:contentTypeVersion="1" ma:contentTypeDescription="Create a new document." ma:contentTypeScope="" ma:versionID="746d39f8a54ab3fcfa07664e2a1a6b3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infopath/2007/PartnerControls"/>
    <ds:schemaRef ds:uri="http://schemas.microsoft.com/sharepoint/v3"/>
    <ds:schemaRef ds:uri="http://purl.org/dc/terms/"/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8B2AB35E-CA4C-4422-B852-B9B8E5AAF6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12447</TotalTime>
  <Words>1401</Words>
  <Application>Microsoft Office PowerPoint</Application>
  <PresentationFormat>Custom</PresentationFormat>
  <Paragraphs>326</Paragraphs>
  <Slides>29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Arial</vt:lpstr>
      <vt:lpstr>Arial Black</vt:lpstr>
      <vt:lpstr>Arial Narrow</vt:lpstr>
      <vt:lpstr>Calibri</vt:lpstr>
      <vt:lpstr>Calibri Light</vt:lpstr>
      <vt:lpstr>Cambria</vt:lpstr>
      <vt:lpstr>Gotham Book</vt:lpstr>
      <vt:lpstr>Lato Light</vt:lpstr>
      <vt:lpstr>Wingdings</vt:lpstr>
      <vt:lpstr>Office Theme</vt:lpstr>
      <vt:lpstr>2_Office Theme</vt:lpstr>
      <vt:lpstr>3_Office Theme</vt:lpstr>
      <vt:lpstr>4_Office Theme</vt:lpstr>
      <vt:lpstr>Worksheet</vt:lpstr>
      <vt:lpstr>PowerPoint Presentation</vt:lpstr>
      <vt:lpstr>Outline</vt:lpstr>
      <vt:lpstr>Trends in Academic R&amp;D Funding of Science and Engineering</vt:lpstr>
      <vt:lpstr>PowerPoint Presentation</vt:lpstr>
      <vt:lpstr>NSF view of Science and Engineering Frontiers is Multidisciplinary </vt:lpstr>
      <vt:lpstr>PowerPoint Presentation</vt:lpstr>
      <vt:lpstr>FY 2018 Budget Request</vt:lpstr>
      <vt:lpstr>FY 2018 Budget Request for CISE</vt:lpstr>
      <vt:lpstr>Principles Underlying the Budget Request for CISE</vt:lpstr>
      <vt:lpstr>Outline</vt:lpstr>
      <vt:lpstr>NSF Addresses National Priorities through Support of Fundamental Research</vt:lpstr>
      <vt:lpstr> Facilities are Increasingly CI Intensive … and dependent on robust, reliable, and highly connective CI</vt:lpstr>
      <vt:lpstr>NSF embraces an expansive view of Cyberinfrastructure driven by research priorities and scientific process</vt:lpstr>
      <vt:lpstr>PowerPoint Presentation</vt:lpstr>
      <vt:lpstr>NSF’s CIF21 fostered a rich NSF cyberinfrastructure ecosystem responsive to the evolving discovery process.</vt:lpstr>
      <vt:lpstr>Outline</vt:lpstr>
      <vt:lpstr>PowerPoint Presentation</vt:lpstr>
      <vt:lpstr>Dynamic discovery pathways at scale: Architecture view</vt:lpstr>
      <vt:lpstr>Actual architectures are more complex…and dynamic</vt:lpstr>
      <vt:lpstr>Workshop White Papers:  Beginning to Identify Common CI Pathways for Acceleration of Discovery?</vt:lpstr>
      <vt:lpstr>Community input is informing NSF’s strategic planning for Advanced CI</vt:lpstr>
      <vt:lpstr>NSF CI 2030 RFI Responses:</vt:lpstr>
      <vt:lpstr>Represented Organizations</vt:lpstr>
      <vt:lpstr>Represented NSF Facilities</vt:lpstr>
      <vt:lpstr>Disciplinary Coverage - Overview</vt:lpstr>
      <vt:lpstr>RFI 2030 Themes Resonant with Large Facilities Cybersecurity Topics</vt:lpstr>
      <vt:lpstr>Draft OAC Principles</vt:lpstr>
      <vt:lpstr>Thank you</vt:lpstr>
      <vt:lpstr>NAS Report on Future NSF HPC Summary of Recommendations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Adrian Apodaca</dc:creator>
  <cp:keywords/>
  <dc:description/>
  <cp:lastModifiedBy>Qualters, Irene M.</cp:lastModifiedBy>
  <cp:revision>575</cp:revision>
  <cp:lastPrinted>2016-02-09T15:16:31Z</cp:lastPrinted>
  <dcterms:created xsi:type="dcterms:W3CDTF">2010-04-12T23:12:02Z</dcterms:created>
  <dcterms:modified xsi:type="dcterms:W3CDTF">2017-09-07T11:10:14Z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0x010100C3CE6E8E0FE4AF4D949D12B041D4A704</vt:lpwstr>
  </property>
</Properties>
</file>